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06"/>
  </p:notesMasterIdLst>
  <p:handoutMasterIdLst>
    <p:handoutMasterId r:id="rId107"/>
  </p:handoutMasterIdLst>
  <p:sldIdLst>
    <p:sldId id="256" r:id="rId2"/>
    <p:sldId id="446" r:id="rId3"/>
    <p:sldId id="447" r:id="rId4"/>
    <p:sldId id="448" r:id="rId5"/>
    <p:sldId id="337" r:id="rId6"/>
    <p:sldId id="449" r:id="rId7"/>
    <p:sldId id="334" r:id="rId8"/>
    <p:sldId id="450" r:id="rId9"/>
    <p:sldId id="451" r:id="rId10"/>
    <p:sldId id="543" r:id="rId11"/>
    <p:sldId id="452" r:id="rId12"/>
    <p:sldId id="453" r:id="rId13"/>
    <p:sldId id="438" r:id="rId14"/>
    <p:sldId id="454" r:id="rId15"/>
    <p:sldId id="455" r:id="rId16"/>
    <p:sldId id="456" r:id="rId17"/>
    <p:sldId id="457" r:id="rId18"/>
    <p:sldId id="458" r:id="rId19"/>
    <p:sldId id="459" r:id="rId20"/>
    <p:sldId id="460" r:id="rId21"/>
    <p:sldId id="461" r:id="rId22"/>
    <p:sldId id="462" r:id="rId23"/>
    <p:sldId id="463" r:id="rId24"/>
    <p:sldId id="464" r:id="rId25"/>
    <p:sldId id="465" r:id="rId26"/>
    <p:sldId id="466" r:id="rId27"/>
    <p:sldId id="537" r:id="rId28"/>
    <p:sldId id="538" r:id="rId29"/>
    <p:sldId id="539" r:id="rId30"/>
    <p:sldId id="494" r:id="rId31"/>
    <p:sldId id="467" r:id="rId32"/>
    <p:sldId id="470" r:id="rId33"/>
    <p:sldId id="472" r:id="rId34"/>
    <p:sldId id="473" r:id="rId35"/>
    <p:sldId id="474" r:id="rId36"/>
    <p:sldId id="475" r:id="rId37"/>
    <p:sldId id="476" r:id="rId38"/>
    <p:sldId id="477" r:id="rId39"/>
    <p:sldId id="478" r:id="rId40"/>
    <p:sldId id="479" r:id="rId41"/>
    <p:sldId id="480" r:id="rId42"/>
    <p:sldId id="481" r:id="rId43"/>
    <p:sldId id="489" r:id="rId44"/>
    <p:sldId id="490" r:id="rId45"/>
    <p:sldId id="492" r:id="rId46"/>
    <p:sldId id="493" r:id="rId47"/>
    <p:sldId id="495" r:id="rId48"/>
    <p:sldId id="327" r:id="rId49"/>
    <p:sldId id="329" r:id="rId50"/>
    <p:sldId id="496" r:id="rId51"/>
    <p:sldId id="505" r:id="rId52"/>
    <p:sldId id="506" r:id="rId53"/>
    <p:sldId id="512" r:id="rId54"/>
    <p:sldId id="513" r:id="rId55"/>
    <p:sldId id="514" r:id="rId56"/>
    <p:sldId id="515" r:id="rId57"/>
    <p:sldId id="516" r:id="rId58"/>
    <p:sldId id="517" r:id="rId59"/>
    <p:sldId id="518" r:id="rId60"/>
    <p:sldId id="519" r:id="rId61"/>
    <p:sldId id="520" r:id="rId62"/>
    <p:sldId id="526" r:id="rId63"/>
    <p:sldId id="507" r:id="rId64"/>
    <p:sldId id="523" r:id="rId65"/>
    <p:sldId id="525" r:id="rId66"/>
    <p:sldId id="509" r:id="rId67"/>
    <p:sldId id="527" r:id="rId68"/>
    <p:sldId id="528" r:id="rId69"/>
    <p:sldId id="529" r:id="rId70"/>
    <p:sldId id="530" r:id="rId71"/>
    <p:sldId id="532" r:id="rId72"/>
    <p:sldId id="533" r:id="rId73"/>
    <p:sldId id="540" r:id="rId74"/>
    <p:sldId id="541" r:id="rId75"/>
    <p:sldId id="542" r:id="rId76"/>
    <p:sldId id="521" r:id="rId77"/>
    <p:sldId id="534" r:id="rId78"/>
    <p:sldId id="535" r:id="rId79"/>
    <p:sldId id="504" r:id="rId80"/>
    <p:sldId id="419" r:id="rId81"/>
    <p:sldId id="536" r:id="rId82"/>
    <p:sldId id="420" r:id="rId83"/>
    <p:sldId id="430" r:id="rId84"/>
    <p:sldId id="426" r:id="rId85"/>
    <p:sldId id="427" r:id="rId86"/>
    <p:sldId id="428" r:id="rId87"/>
    <p:sldId id="429" r:id="rId88"/>
    <p:sldId id="497" r:id="rId89"/>
    <p:sldId id="498" r:id="rId90"/>
    <p:sldId id="316" r:id="rId91"/>
    <p:sldId id="317" r:id="rId92"/>
    <p:sldId id="306" r:id="rId93"/>
    <p:sldId id="307" r:id="rId94"/>
    <p:sldId id="319" r:id="rId95"/>
    <p:sldId id="320" r:id="rId96"/>
    <p:sldId id="308" r:id="rId97"/>
    <p:sldId id="323" r:id="rId98"/>
    <p:sldId id="321" r:id="rId99"/>
    <p:sldId id="499" r:id="rId100"/>
    <p:sldId id="500" r:id="rId101"/>
    <p:sldId id="309" r:id="rId102"/>
    <p:sldId id="501" r:id="rId103"/>
    <p:sldId id="502" r:id="rId104"/>
    <p:sldId id="503" r:id="rId10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clrMode="bw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07" autoAdjust="0"/>
    <p:restoredTop sz="93153" autoAdjust="0"/>
  </p:normalViewPr>
  <p:slideViewPr>
    <p:cSldViewPr snapToGrid="0" snapToObjects="1">
      <p:cViewPr>
        <p:scale>
          <a:sx n="103" d="100"/>
          <a:sy n="103" d="100"/>
        </p:scale>
        <p:origin x="14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notesMaster" Target="notesMasters/notesMaster1.xml"/><Relationship Id="rId107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presProps" Target="presProps.xml"/><Relationship Id="rId109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theme" Target="theme/theme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966CD-3607-3E4C-8D72-33AB60A49954}" type="datetimeFigureOut">
              <a:rPr lang="en-US" smtClean="0"/>
              <a:t>5/14/17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2D87EB-74D2-C742-A154-2B3A9816E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537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83FA3-2737-F944-A125-B5416B8046AB}" type="datetimeFigureOut">
              <a:rPr lang="en-US" smtClean="0"/>
              <a:t>5/14/17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43DE2F-B580-5D42-9B14-4C3F91CC6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28922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3DE2F-B580-5D42-9B14-4C3F91CC62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117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3DE2F-B580-5D42-9B14-4C3F91CC626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4611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3DE2F-B580-5D42-9B14-4C3F91CC626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335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3DE2F-B580-5D42-9B14-4C3F91CC626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59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Build in—show</a:t>
            </a:r>
            <a:r>
              <a:rPr lang="en-US" baseline="0" dirty="0" smtClean="0"/>
              <a:t> 70%, 75%, 80%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3DE2F-B580-5D42-9B14-4C3F91CC626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043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3DE2F-B580-5D42-9B14-4C3F91CC626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2156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3DE2F-B580-5D42-9B14-4C3F91CC626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9598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3DE2F-B580-5D42-9B14-4C3F91CC626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9106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3DE2F-B580-5D42-9B14-4C3F91CC626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978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3DE2F-B580-5D42-9B14-4C3F91CC626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04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3DE2F-B580-5D42-9B14-4C3F91CC626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412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9A70-4827-9D45-B617-9F8B1663ED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77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3DE2F-B580-5D42-9B14-4C3F91CC626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699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3DE2F-B580-5D42-9B14-4C3F91CC62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16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3DE2F-B580-5D42-9B14-4C3F91CC626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705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3DE2F-B580-5D42-9B14-4C3F91CC626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620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3DE2F-B580-5D42-9B14-4C3F91CC626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87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3DE2F-B580-5D42-9B14-4C3F91CC626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21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9396-5895-CA4A-A85A-BFB9E57A6493}" type="datetime1">
              <a:rPr lang="en-US" smtClean="0"/>
              <a:t>5/14/17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91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7701B-D5FB-494C-90E9-ACC6FB2E9216}" type="datetime1">
              <a:rPr lang="en-US" smtClean="0"/>
              <a:t>5/14/17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632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6C090-B252-0E47-A777-E5BD605D2FBA}" type="datetime1">
              <a:rPr lang="en-US" smtClean="0"/>
              <a:t>5/14/17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73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02CD0-8B10-B844-8B8A-FD19BD362F8F}" type="datetime1">
              <a:rPr lang="en-US" smtClean="0"/>
              <a:t>5/14/17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83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B6244-D44B-5244-9133-18C9867EABAE}" type="datetime1">
              <a:rPr lang="en-US" smtClean="0"/>
              <a:t>5/14/17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082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BA41-4CEC-9647-A500-C722D8408599}" type="datetime1">
              <a:rPr lang="en-US" smtClean="0"/>
              <a:t>5/14/17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171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DB478-1A7D-A64D-91E3-7072580694EB}" type="datetime1">
              <a:rPr lang="en-US" smtClean="0"/>
              <a:t>5/14/17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830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4ABAB-53EE-C94E-A49F-0A723CFE85AB}" type="datetime1">
              <a:rPr lang="en-US" smtClean="0"/>
              <a:t>5/14/17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144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008AD-0B21-2340-8A15-88DE417FB15F}" type="datetime1">
              <a:rPr lang="en-US" smtClean="0"/>
              <a:t>5/14/17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079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7B0B4-B371-D246-8224-3F2A42FB9D91}" type="datetime1">
              <a:rPr lang="en-US" smtClean="0"/>
              <a:t>5/14/17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71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B1739-F5F9-2245-8B68-FAA89951C62F}" type="datetime1">
              <a:rPr lang="en-US" smtClean="0"/>
              <a:t>5/14/17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57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77DD1-0984-A143-8A9D-8EC93DED902F}" type="datetime1">
              <a:rPr lang="en-US" smtClean="0"/>
              <a:t>5/14/17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F962A-B274-1342-AC3E-C9E26BFEC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7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png"/><Relationship Id="rId5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png"/><Relationship Id="rId5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mplab.github.io/ampcrowd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Relationship Id="rId3" Type="http://schemas.openxmlformats.org/officeDocument/2006/relationships/image" Target="../media/image27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png"/><Relationship Id="rId5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Relationship Id="rId3" Type="http://schemas.openxmlformats.org/officeDocument/2006/relationships/image" Target="../media/image3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emf"/><Relationship Id="rId5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5" Type="http://schemas.openxmlformats.org/officeDocument/2006/relationships/image" Target="../media/image41.emf"/><Relationship Id="rId6" Type="http://schemas.openxmlformats.org/officeDocument/2006/relationships/image" Target="../media/image42.emf"/><Relationship Id="rId7" Type="http://schemas.openxmlformats.org/officeDocument/2006/relationships/image" Target="../media/image43.emf"/><Relationship Id="rId8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Relationship Id="rId3" Type="http://schemas.openxmlformats.org/officeDocument/2006/relationships/image" Target="../media/image49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Relationship Id="rId3" Type="http://schemas.openxmlformats.org/officeDocument/2006/relationships/image" Target="../media/image49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Relationship Id="rId3" Type="http://schemas.openxmlformats.org/officeDocument/2006/relationships/image" Target="../media/image52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Relationship Id="rId3" Type="http://schemas.openxmlformats.org/officeDocument/2006/relationships/image" Target="../media/image52.e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16647"/>
            <a:ext cx="7772400" cy="2709333"/>
          </a:xfrm>
        </p:spPr>
        <p:txBody>
          <a:bodyPr>
            <a:normAutofit/>
          </a:bodyPr>
          <a:lstStyle/>
          <a:p>
            <a:r>
              <a:rPr lang="en-US" dirty="0"/>
              <a:t>Designing Performant Systems for </a:t>
            </a:r>
            <a:r>
              <a:rPr lang="en-US" dirty="0" smtClean="0"/>
              <a:t>Human-Powered</a:t>
            </a:r>
            <a:br>
              <a:rPr lang="en-US" dirty="0" smtClean="0"/>
            </a:br>
            <a:r>
              <a:rPr lang="en-US" dirty="0" smtClean="0"/>
              <a:t>Data </a:t>
            </a:r>
            <a:r>
              <a:rPr lang="en-US" dirty="0"/>
              <a:t>Analysis</a:t>
            </a:r>
            <a:endParaRPr lang="en-US" dirty="0">
              <a:latin typeface="Bariol Bold"/>
              <a:cs typeface="Bariol Bold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425980"/>
            <a:ext cx="9144000" cy="3432020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iol Bold"/>
                <a:cs typeface="Bariol Bold"/>
              </a:rPr>
              <a:t>Daniel </a:t>
            </a:r>
            <a:r>
              <a:rPr 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iol Bold"/>
                <a:cs typeface="Bariol Bold"/>
              </a:rPr>
              <a:t>Haas</a:t>
            </a:r>
          </a:p>
          <a:p>
            <a:r>
              <a:rPr 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iol Bold"/>
                <a:cs typeface="Bariol Bold"/>
              </a:rPr>
              <a:t>Advisor: Michael J. Franklin</a:t>
            </a:r>
          </a:p>
          <a:p>
            <a:endParaRPr lang="en-US" sz="2400" baseline="30000" dirty="0">
              <a:latin typeface="Bariol Bold"/>
              <a:cs typeface="Bariol Bold"/>
            </a:endParaRPr>
          </a:p>
          <a:p>
            <a:r>
              <a:rPr lang="en-US" sz="2400" dirty="0" smtClean="0">
                <a:latin typeface="Bariol Bold"/>
                <a:cs typeface="Bariol Bold"/>
              </a:rPr>
              <a:t>Dissertation Talk</a:t>
            </a:r>
          </a:p>
          <a:p>
            <a:r>
              <a:rPr lang="en-US" sz="2400" dirty="0" smtClean="0">
                <a:latin typeface="Bariol Bold"/>
                <a:cs typeface="Bariol Bold"/>
              </a:rPr>
              <a:t>University of California, Berkeley</a:t>
            </a:r>
          </a:p>
          <a:p>
            <a:r>
              <a:rPr lang="en-US" sz="2400" dirty="0" smtClean="0">
                <a:latin typeface="Bariol Bold"/>
                <a:cs typeface="Bariol Bold"/>
              </a:rPr>
              <a:t>Department of Electrical Engineering and Computer Science</a:t>
            </a:r>
          </a:p>
          <a:p>
            <a:r>
              <a:rPr lang="en-US" sz="2400" dirty="0" smtClean="0">
                <a:latin typeface="Bariol Bold"/>
                <a:cs typeface="Bariol Bold"/>
              </a:rPr>
              <a:t>May 15</a:t>
            </a:r>
            <a:r>
              <a:rPr lang="en-US" sz="2400" baseline="30000" dirty="0" smtClean="0">
                <a:latin typeface="Bariol Bold"/>
                <a:cs typeface="Bariol Bold"/>
              </a:rPr>
              <a:t>th</a:t>
            </a:r>
            <a:r>
              <a:rPr lang="en-US" sz="2400" dirty="0" smtClean="0">
                <a:latin typeface="Bariol Bold"/>
                <a:cs typeface="Bariol Bold"/>
              </a:rPr>
              <a:t>, 2017</a:t>
            </a:r>
            <a:endParaRPr lang="en-US" sz="2400" dirty="0">
              <a:latin typeface="Bariol Bold"/>
              <a:cs typeface="Bariol Bold"/>
            </a:endParaRPr>
          </a:p>
        </p:txBody>
      </p:sp>
    </p:spTree>
    <p:extLst>
      <p:ext uri="{BB962C8B-B14F-4D97-AF65-F5344CB8AC3E}">
        <p14:creationId xmlns:p14="http://schemas.microsoft.com/office/powerpoint/2010/main" val="192189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Problem: crowds are not fast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323943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Completing individual </a:t>
            </a:r>
            <a:r>
              <a:rPr lang="en-US" dirty="0" err="1" smtClean="0"/>
              <a:t>microtasks</a:t>
            </a:r>
            <a:r>
              <a:rPr lang="en-US" dirty="0" smtClean="0"/>
              <a:t> should be quick.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76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adaptive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Lucida Console"/>
                <a:cs typeface="Lucida Console"/>
              </a:rPr>
              <a:t>for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Lucida Console"/>
                <a:cs typeface="Lucida Console"/>
              </a:rPr>
              <a:t> </a:t>
            </a:r>
            <a:r>
              <a:rPr lang="en-US" b="1" dirty="0" err="1" smtClean="0">
                <a:latin typeface="Lucida Console"/>
                <a:cs typeface="Lucida Console"/>
              </a:rPr>
              <a:t>i</a:t>
            </a:r>
            <a:r>
              <a:rPr lang="en-US" dirty="0" smtClean="0">
                <a:latin typeface="Lucida Console"/>
                <a:cs typeface="Lucida Console"/>
              </a:rPr>
              <a:t> = 1 … </a:t>
            </a:r>
            <a:r>
              <a:rPr lang="en-US" b="1" dirty="0" smtClean="0">
                <a:latin typeface="Lucida Console"/>
                <a:cs typeface="Lucida Console"/>
              </a:rPr>
              <a:t>n</a:t>
            </a:r>
            <a:r>
              <a:rPr lang="en-US" dirty="0" smtClean="0">
                <a:latin typeface="Lucida Console"/>
                <a:cs typeface="Lucida Console"/>
              </a:rPr>
              <a:t>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solidFill>
                  <a:srgbClr val="376092"/>
                </a:solidFill>
                <a:latin typeface="Lucida Console"/>
                <a:cs typeface="Lucida Console"/>
              </a:rPr>
              <a:t> </a:t>
            </a:r>
            <a:r>
              <a:rPr lang="en-US" b="1" dirty="0" smtClean="0">
                <a:solidFill>
                  <a:srgbClr val="376092"/>
                </a:solidFill>
                <a:latin typeface="Lucida Console"/>
                <a:cs typeface="Lucida Console"/>
              </a:rPr>
              <a:t> for</a:t>
            </a:r>
            <a:r>
              <a:rPr lang="en-US" dirty="0" smtClean="0">
                <a:solidFill>
                  <a:srgbClr val="376092"/>
                </a:solidFill>
                <a:latin typeface="Lucida Console"/>
                <a:cs typeface="Lucida Console"/>
              </a:rPr>
              <a:t> </a:t>
            </a:r>
            <a:r>
              <a:rPr lang="en-US" b="1" dirty="0" smtClean="0">
                <a:latin typeface="Lucida Console"/>
                <a:cs typeface="Lucida Console"/>
              </a:rPr>
              <a:t>j</a:t>
            </a:r>
            <a:r>
              <a:rPr lang="en-US" dirty="0" smtClean="0">
                <a:latin typeface="Lucida Console"/>
                <a:cs typeface="Lucida Console"/>
              </a:rPr>
              <a:t> = 1 … </a:t>
            </a:r>
            <a:r>
              <a:rPr lang="en-US" b="1" dirty="0" smtClean="0">
                <a:latin typeface="Lucida Console"/>
                <a:cs typeface="Lucida Console"/>
              </a:rPr>
              <a:t>m</a:t>
            </a:r>
            <a:r>
              <a:rPr lang="en-US" dirty="0" smtClean="0">
                <a:latin typeface="Lucida Console"/>
                <a:cs typeface="Lucida Console"/>
              </a:rPr>
              <a:t>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       := flip coin </a:t>
            </a:r>
            <a:r>
              <a:rPr lang="en-US" b="1" dirty="0" err="1" smtClean="0">
                <a:latin typeface="Lucida Console"/>
                <a:cs typeface="Lucida Console"/>
              </a:rPr>
              <a:t>i</a:t>
            </a:r>
            <a:r>
              <a:rPr lang="en-US" dirty="0" smtClean="0">
                <a:latin typeface="Lucida Console"/>
                <a:cs typeface="Lucida Console"/>
              </a:rPr>
              <a:t> for the </a:t>
            </a:r>
            <a:r>
              <a:rPr lang="en-US" b="1" dirty="0" err="1" smtClean="0">
                <a:latin typeface="Lucida Console"/>
                <a:cs typeface="Lucida Console"/>
              </a:rPr>
              <a:t>j</a:t>
            </a:r>
            <a:r>
              <a:rPr lang="en-US" dirty="0" err="1" smtClean="0">
                <a:latin typeface="Lucida Console"/>
                <a:cs typeface="Lucida Console"/>
              </a:rPr>
              <a:t>th</a:t>
            </a:r>
            <a:r>
              <a:rPr lang="en-US" dirty="0" smtClean="0">
                <a:latin typeface="Lucida Console"/>
                <a:cs typeface="Lucida Console"/>
              </a:rPr>
              <a:t> time.</a:t>
            </a:r>
          </a:p>
          <a:p>
            <a:pPr marL="0" indent="0">
              <a:lnSpc>
                <a:spcPct val="220000"/>
              </a:lnSpc>
              <a:buNone/>
            </a:pPr>
            <a:r>
              <a:rPr lang="en-US" b="1" dirty="0">
                <a:solidFill>
                  <a:srgbClr val="376092"/>
                </a:solidFill>
                <a:latin typeface="Lucida Console"/>
                <a:cs typeface="Lucida Console"/>
              </a:rPr>
              <a:t> </a:t>
            </a:r>
            <a:r>
              <a:rPr lang="en-US" b="1" dirty="0" smtClean="0">
                <a:solidFill>
                  <a:srgbClr val="376092"/>
                </a:solidFill>
                <a:latin typeface="Lucida Console"/>
                <a:cs typeface="Lucida Console"/>
              </a:rPr>
              <a:t>   if</a:t>
            </a:r>
            <a:r>
              <a:rPr lang="en-US" dirty="0" smtClean="0">
                <a:latin typeface="Lucida Console"/>
                <a:cs typeface="Lucida Console"/>
              </a:rPr>
              <a:t>                 :</a:t>
            </a:r>
          </a:p>
          <a:p>
            <a:pPr marL="0" indent="0">
              <a:lnSpc>
                <a:spcPct val="220000"/>
              </a:lnSpc>
              <a:buNone/>
            </a:pPr>
            <a:r>
              <a:rPr lang="en-US" dirty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     declare coin </a:t>
            </a:r>
            <a:r>
              <a:rPr lang="en-US" b="1" dirty="0" err="1" smtClean="0">
                <a:latin typeface="Lucida Console"/>
                <a:cs typeface="Lucida Console"/>
              </a:rPr>
              <a:t>i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  <a:latin typeface="Lucida Console"/>
                <a:cs typeface="Lucida Console"/>
              </a:rPr>
              <a:t>heavy</a:t>
            </a:r>
          </a:p>
          <a:p>
            <a:pPr marL="0" indent="0">
              <a:lnSpc>
                <a:spcPct val="220000"/>
              </a:lnSpc>
              <a:buNone/>
            </a:pPr>
            <a:r>
              <a:rPr lang="en-US" b="1" dirty="0">
                <a:solidFill>
                  <a:srgbClr val="376092"/>
                </a:solidFill>
                <a:latin typeface="Lucida Console"/>
                <a:cs typeface="Lucida Console"/>
              </a:rPr>
              <a:t> </a:t>
            </a:r>
            <a:r>
              <a:rPr lang="en-US" b="1" dirty="0" smtClean="0">
                <a:solidFill>
                  <a:srgbClr val="376092"/>
                </a:solidFill>
                <a:latin typeface="Lucida Console"/>
                <a:cs typeface="Lucida Console"/>
              </a:rPr>
              <a:t>   else if</a:t>
            </a:r>
            <a:r>
              <a:rPr lang="en-US" dirty="0" smtClean="0">
                <a:latin typeface="Lucida Console"/>
                <a:cs typeface="Lucida Console"/>
              </a:rPr>
              <a:t>                :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b="1" dirty="0" smtClean="0">
                <a:solidFill>
                  <a:srgbClr val="376092"/>
                </a:solidFill>
                <a:latin typeface="Lucida Console"/>
                <a:cs typeface="Lucida Console"/>
              </a:rPr>
              <a:t>      break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b="1" dirty="0" smtClean="0">
                <a:solidFill>
                  <a:srgbClr val="376092"/>
                </a:solidFill>
                <a:latin typeface="Lucida Console"/>
                <a:cs typeface="Lucida Console"/>
              </a:rPr>
              <a:t>output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b="1" dirty="0" smtClean="0">
                <a:latin typeface="Lucida Console"/>
                <a:cs typeface="Lucida Console"/>
              </a:rPr>
              <a:t>null</a:t>
            </a:r>
          </a:p>
          <a:p>
            <a:pPr marL="0" indent="0">
              <a:lnSpc>
                <a:spcPct val="140000"/>
              </a:lnSpc>
              <a:buNone/>
            </a:pPr>
            <a:endParaRPr lang="en-US" dirty="0" smtClean="0">
              <a:latin typeface="Lucida Console"/>
              <a:cs typeface="Lucida Console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178" y="2475847"/>
            <a:ext cx="611112" cy="3726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290" y="2816370"/>
            <a:ext cx="2514600" cy="952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985" y="4288970"/>
            <a:ext cx="2501900" cy="952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479531" y="4288970"/>
            <a:ext cx="3108469" cy="1054697"/>
          </a:xfrm>
          <a:prstGeom prst="rect">
            <a:avLst/>
          </a:prstGeom>
          <a:noFill/>
          <a:ln w="5715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urved Connector 10"/>
          <p:cNvCxnSpPr>
            <a:stCxn id="12" idx="2"/>
          </p:cNvCxnSpPr>
          <p:nvPr/>
        </p:nvCxnSpPr>
        <p:spPr>
          <a:xfrm rot="5400000">
            <a:off x="6400513" y="3468623"/>
            <a:ext cx="692431" cy="2123921"/>
          </a:xfrm>
          <a:prstGeom prst="curvedConnector2">
            <a:avLst/>
          </a:prstGeom>
          <a:ln w="57150" cmpd="sng">
            <a:solidFill>
              <a:srgbClr val="C0504D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00765" y="3353371"/>
            <a:ext cx="22158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</a:rPr>
              <a:t>Stop early if we’re confident!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731385" y="2793280"/>
            <a:ext cx="3108469" cy="1054697"/>
          </a:xfrm>
          <a:prstGeom prst="rect">
            <a:avLst/>
          </a:prstGeom>
          <a:noFill/>
          <a:ln w="5715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urved Connector 13"/>
          <p:cNvCxnSpPr>
            <a:stCxn id="15" idx="2"/>
          </p:cNvCxnSpPr>
          <p:nvPr/>
        </p:nvCxnSpPr>
        <p:spPr>
          <a:xfrm rot="5400000">
            <a:off x="5498833" y="1791662"/>
            <a:ext cx="999498" cy="2123920"/>
          </a:xfrm>
          <a:prstGeom prst="curvedConnector2">
            <a:avLst/>
          </a:prstGeom>
          <a:ln w="57150" cmpd="sng">
            <a:solidFill>
              <a:srgbClr val="C0504D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952619" y="1522876"/>
            <a:ext cx="22158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</a:rPr>
              <a:t>Stop early if we’re confident!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89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unknown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Guess (too high) values for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our algorithm—it will output </a:t>
            </a:r>
            <a:r>
              <a:rPr lang="en-US" sz="2800" b="1" dirty="0" smtClean="0">
                <a:latin typeface="Lucida Console"/>
                <a:cs typeface="Lucida Console"/>
              </a:rPr>
              <a:t>null</a:t>
            </a:r>
            <a:r>
              <a:rPr lang="en-US" dirty="0" smtClean="0"/>
              <a:t>!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Decrease our guesses and repeat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We show that </a:t>
            </a:r>
            <a:r>
              <a:rPr lang="en-US" dirty="0" smtClean="0">
                <a:solidFill>
                  <a:schemeClr val="accent1"/>
                </a:solidFill>
              </a:rPr>
              <a:t>with high probability</a:t>
            </a:r>
            <a:r>
              <a:rPr lang="en-US" dirty="0" smtClean="0"/>
              <a:t>,                       our algorithm </a:t>
            </a:r>
            <a:r>
              <a:rPr lang="en-US" dirty="0" smtClean="0">
                <a:solidFill>
                  <a:srgbClr val="4F81BD"/>
                </a:solidFill>
              </a:rPr>
              <a:t>works with underestimates</a:t>
            </a:r>
            <a:r>
              <a:rPr lang="en-US" dirty="0" smtClean="0"/>
              <a:t>,           but </a:t>
            </a:r>
            <a:r>
              <a:rPr lang="en-US" dirty="0" smtClean="0">
                <a:solidFill>
                  <a:srgbClr val="4F81BD"/>
                </a:solidFill>
              </a:rPr>
              <a:t>not with overestimates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180" y="1738691"/>
            <a:ext cx="1638300" cy="3683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8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If parameters are </a:t>
            </a:r>
            <a:r>
              <a:rPr lang="en-US" i="1" dirty="0" smtClean="0"/>
              <a:t>unknown,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2769205"/>
            <a:ext cx="7200900" cy="12827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If parameters are </a:t>
            </a:r>
            <a:r>
              <a:rPr lang="en-US" i="1" dirty="0" smtClean="0"/>
              <a:t>unknown,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2769205"/>
            <a:ext cx="7200900" cy="12827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350380" y="3419955"/>
            <a:ext cx="2443239" cy="692432"/>
          </a:xfrm>
          <a:prstGeom prst="rect">
            <a:avLst/>
          </a:prstGeom>
          <a:noFill/>
          <a:ln w="5715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urved Connector 5"/>
          <p:cNvCxnSpPr/>
          <p:nvPr/>
        </p:nvCxnSpPr>
        <p:spPr>
          <a:xfrm rot="5400000" flipH="1" flipV="1">
            <a:off x="3949099" y="4795764"/>
            <a:ext cx="1245803" cy="12700"/>
          </a:xfrm>
          <a:prstGeom prst="curvedConnector3">
            <a:avLst>
              <a:gd name="adj1" fmla="val 50000"/>
            </a:avLst>
          </a:prstGeom>
          <a:ln w="57150" cmpd="sng">
            <a:solidFill>
              <a:srgbClr val="C0504D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82523" y="5342211"/>
            <a:ext cx="7391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/>
                </a:solidFill>
              </a:rPr>
              <a:t>Matches intuition!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9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If parameters are </a:t>
            </a:r>
            <a:r>
              <a:rPr lang="en-US" i="1" dirty="0" smtClean="0"/>
              <a:t>unknown,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2769205"/>
            <a:ext cx="7200900" cy="12827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350380" y="3419955"/>
            <a:ext cx="2443239" cy="692432"/>
          </a:xfrm>
          <a:prstGeom prst="rect">
            <a:avLst/>
          </a:prstGeom>
          <a:noFill/>
          <a:ln w="5715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urved Connector 5"/>
          <p:cNvCxnSpPr/>
          <p:nvPr/>
        </p:nvCxnSpPr>
        <p:spPr>
          <a:xfrm rot="5400000" flipH="1" flipV="1">
            <a:off x="3949099" y="4795764"/>
            <a:ext cx="1245803" cy="12700"/>
          </a:xfrm>
          <a:prstGeom prst="curvedConnector3">
            <a:avLst>
              <a:gd name="adj1" fmla="val 50000"/>
            </a:avLst>
          </a:prstGeom>
          <a:ln w="57150" cmpd="sng">
            <a:solidFill>
              <a:srgbClr val="C0504D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82523" y="5342211"/>
            <a:ext cx="7391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/>
                </a:solidFill>
              </a:rPr>
              <a:t>Matches intuition!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82144" y="2643908"/>
            <a:ext cx="6990306" cy="912091"/>
          </a:xfrm>
          <a:prstGeom prst="rect">
            <a:avLst/>
          </a:prstGeom>
          <a:noFill/>
          <a:ln w="5715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urved Connector 8"/>
          <p:cNvCxnSpPr>
            <a:endCxn id="8" idx="0"/>
          </p:cNvCxnSpPr>
          <p:nvPr/>
        </p:nvCxnSpPr>
        <p:spPr>
          <a:xfrm rot="10800000" flipV="1">
            <a:off x="4677297" y="1304636"/>
            <a:ext cx="1811248" cy="1339272"/>
          </a:xfrm>
          <a:prstGeom prst="curvedConnector2">
            <a:avLst/>
          </a:prstGeom>
          <a:ln w="57150" cmpd="sng">
            <a:solidFill>
              <a:srgbClr val="C0504D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435713" y="658291"/>
            <a:ext cx="338108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/>
                </a:solidFill>
              </a:rPr>
              <a:t>Within log-factors            of known             parameter case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49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Problem: crowds are not fast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323943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Completing individual </a:t>
            </a:r>
            <a:r>
              <a:rPr lang="en-US" dirty="0" err="1" smtClean="0"/>
              <a:t>microtasks</a:t>
            </a:r>
            <a:r>
              <a:rPr lang="en-US" dirty="0" smtClean="0"/>
              <a:t> should be quick.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papers report latencies of </a:t>
            </a:r>
            <a:r>
              <a:rPr lang="en-US" b="1" dirty="0">
                <a:solidFill>
                  <a:schemeClr val="accent2"/>
                </a:solidFill>
              </a:rPr>
              <a:t>minutes to hours per task</a:t>
            </a:r>
            <a:r>
              <a:rPr lang="en-US" dirty="0"/>
              <a:t>, or </a:t>
            </a:r>
            <a:r>
              <a:rPr lang="en-US" b="1" dirty="0">
                <a:solidFill>
                  <a:schemeClr val="accent2"/>
                </a:solidFill>
              </a:rPr>
              <a:t>use cost as a proxy for latency</a:t>
            </a:r>
            <a:r>
              <a:rPr lang="en-US" dirty="0"/>
              <a:t>!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5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Problem: crowds are not fast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323943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Completing individual </a:t>
            </a:r>
            <a:r>
              <a:rPr lang="en-US" dirty="0" err="1" smtClean="0"/>
              <a:t>microtasks</a:t>
            </a:r>
            <a:r>
              <a:rPr lang="en-US" dirty="0" smtClean="0"/>
              <a:t> should be quick.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</a:t>
            </a:r>
            <a:r>
              <a:rPr lang="en-US" dirty="0" smtClean="0"/>
              <a:t>papers report latencies of </a:t>
            </a:r>
            <a:r>
              <a:rPr lang="en-US" b="1" dirty="0" smtClean="0">
                <a:solidFill>
                  <a:schemeClr val="accent2"/>
                </a:solidFill>
              </a:rPr>
              <a:t>minutes to hours per task</a:t>
            </a:r>
            <a:r>
              <a:rPr lang="en-US" dirty="0" smtClean="0"/>
              <a:t>, </a:t>
            </a:r>
            <a:r>
              <a:rPr lang="en-US" dirty="0"/>
              <a:t>or </a:t>
            </a:r>
            <a:r>
              <a:rPr lang="en-US" b="1" dirty="0" smtClean="0">
                <a:solidFill>
                  <a:schemeClr val="accent2"/>
                </a:solidFill>
              </a:rPr>
              <a:t>use cost as a proxy for latency</a:t>
            </a:r>
            <a:r>
              <a:rPr lang="en-US" dirty="0" smtClean="0"/>
              <a:t>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is </a:t>
            </a:r>
            <a:r>
              <a:rPr lang="en-US" b="1" dirty="0">
                <a:solidFill>
                  <a:srgbClr val="C0504D"/>
                </a:solidFill>
              </a:rPr>
              <a:t>too slow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2"/>
                </a:solidFill>
              </a:rPr>
              <a:t>too variable </a:t>
            </a:r>
            <a:r>
              <a:rPr lang="en-US" dirty="0"/>
              <a:t>for interactivity</a:t>
            </a:r>
            <a:r>
              <a:rPr lang="en-US" dirty="0" smtClean="0"/>
              <a:t>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6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challenge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13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398295" y="1495203"/>
            <a:ext cx="2334514" cy="1441314"/>
            <a:chOff x="1776658" y="1294780"/>
            <a:chExt cx="2334514" cy="1441314"/>
          </a:xfrm>
        </p:grpSpPr>
        <p:sp>
          <p:nvSpPr>
            <p:cNvPr id="14" name="TextBox 13"/>
            <p:cNvSpPr txBox="1"/>
            <p:nvPr/>
          </p:nvSpPr>
          <p:spPr>
            <a:xfrm>
              <a:off x="1776658" y="2274429"/>
              <a:ext cx="2334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Data Analysts</a:t>
              </a:r>
              <a:endParaRPr lang="en-US" sz="2400" dirty="0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87" t="27797" r="19046" b="57535"/>
            <a:stretch/>
          </p:blipFill>
          <p:spPr>
            <a:xfrm>
              <a:off x="2440995" y="1294780"/>
              <a:ext cx="1005840" cy="1005840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4340786" y="1523056"/>
            <a:ext cx="3568989" cy="1393450"/>
            <a:chOff x="3722212" y="1305793"/>
            <a:chExt cx="3568989" cy="1393450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00" t="7702" r="8054" b="18696"/>
            <a:stretch/>
          </p:blipFill>
          <p:spPr>
            <a:xfrm>
              <a:off x="4946597" y="1305793"/>
              <a:ext cx="1120220" cy="976339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3722212" y="2237578"/>
              <a:ext cx="3568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Automated Applications</a:t>
              </a:r>
              <a:endParaRPr lang="en-US" sz="2400" dirty="0"/>
            </a:p>
          </p:txBody>
        </p:sp>
      </p:grpSp>
      <p:sp>
        <p:nvSpPr>
          <p:cNvPr id="31" name="Rectangle 30"/>
          <p:cNvSpPr/>
          <p:nvPr/>
        </p:nvSpPr>
        <p:spPr>
          <a:xfrm>
            <a:off x="3056777" y="5631943"/>
            <a:ext cx="3068503" cy="116660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  <a:ea typeface="Gill Sans" charset="0"/>
                <a:cs typeface="Gill Sans" charset="0"/>
              </a:rPr>
              <a:t>Crowd Platform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3225747" y="6120473"/>
            <a:ext cx="2730548" cy="621879"/>
            <a:chOff x="2713134" y="6727148"/>
            <a:chExt cx="2730548" cy="621879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2713134" y="6728150"/>
              <a:ext cx="463224" cy="463224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2997149" y="6884801"/>
              <a:ext cx="463224" cy="463224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3281164" y="6728150"/>
              <a:ext cx="463224" cy="463224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3846753" y="6728150"/>
              <a:ext cx="463224" cy="463224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4130768" y="6884801"/>
              <a:ext cx="463224" cy="463224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4414783" y="6728150"/>
              <a:ext cx="463224" cy="463224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3562824" y="6885803"/>
              <a:ext cx="463224" cy="463224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4980458" y="6727148"/>
              <a:ext cx="463224" cy="463224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4696529" y="6884801"/>
              <a:ext cx="463224" cy="463224"/>
            </a:xfrm>
            <a:prstGeom prst="rect">
              <a:avLst/>
            </a:prstGeom>
          </p:spPr>
        </p:pic>
      </p:grpSp>
      <p:sp>
        <p:nvSpPr>
          <p:cNvPr id="43" name="Rectangle 42"/>
          <p:cNvSpPr/>
          <p:nvPr/>
        </p:nvSpPr>
        <p:spPr>
          <a:xfrm>
            <a:off x="2017520" y="3474474"/>
            <a:ext cx="5389532" cy="1569660"/>
          </a:xfrm>
          <a:prstGeom prst="rect">
            <a:avLst/>
          </a:prstGeom>
          <a:solidFill>
            <a:schemeClr val="bg1"/>
          </a:solidFill>
          <a:ln w="38100" cmpd="sng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9600" b="1" dirty="0" smtClean="0">
                <a:latin typeface="+mj-lt"/>
              </a:rPr>
              <a:t>???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2478603" y="2959387"/>
            <a:ext cx="175993" cy="457200"/>
            <a:chOff x="7026982" y="3740758"/>
            <a:chExt cx="175993" cy="1485198"/>
          </a:xfrm>
        </p:grpSpPr>
        <p:cxnSp>
          <p:nvCxnSpPr>
            <p:cNvPr id="45" name="Straight Arrow Connector 44"/>
            <p:cNvCxnSpPr/>
            <p:nvPr/>
          </p:nvCxnSpPr>
          <p:spPr>
            <a:xfrm flipH="1" flipV="1">
              <a:off x="7026982" y="3740758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 flipV="1">
              <a:off x="7198964" y="3762916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/>
          <p:cNvSpPr/>
          <p:nvPr/>
        </p:nvSpPr>
        <p:spPr>
          <a:xfrm>
            <a:off x="1397390" y="3015324"/>
            <a:ext cx="1081213" cy="30578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ea typeface="Gill Sans" charset="0"/>
                <a:cs typeface="Gill Sans" charset="0"/>
              </a:rPr>
              <a:t>Requests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4586616" y="5106028"/>
            <a:ext cx="175993" cy="457200"/>
            <a:chOff x="7026982" y="3740758"/>
            <a:chExt cx="175993" cy="1485198"/>
          </a:xfrm>
        </p:grpSpPr>
        <p:cxnSp>
          <p:nvCxnSpPr>
            <p:cNvPr id="49" name="Straight Arrow Connector 48"/>
            <p:cNvCxnSpPr/>
            <p:nvPr/>
          </p:nvCxnSpPr>
          <p:spPr>
            <a:xfrm flipH="1" flipV="1">
              <a:off x="7026982" y="3740758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H="1" flipV="1">
              <a:off x="7198964" y="3762916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5977771" y="2967572"/>
            <a:ext cx="175993" cy="457200"/>
            <a:chOff x="7026982" y="3740758"/>
            <a:chExt cx="175993" cy="1485198"/>
          </a:xfrm>
        </p:grpSpPr>
        <p:cxnSp>
          <p:nvCxnSpPr>
            <p:cNvPr id="52" name="Straight Arrow Connector 51"/>
            <p:cNvCxnSpPr/>
            <p:nvPr/>
          </p:nvCxnSpPr>
          <p:spPr>
            <a:xfrm flipH="1" flipV="1">
              <a:off x="7026982" y="3740758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H="1" flipV="1">
              <a:off x="7198964" y="3762916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angle 53"/>
          <p:cNvSpPr/>
          <p:nvPr/>
        </p:nvSpPr>
        <p:spPr>
          <a:xfrm>
            <a:off x="6178329" y="3039868"/>
            <a:ext cx="1081213" cy="30578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ea typeface="Gill Sans" charset="0"/>
                <a:cs typeface="Gill Sans" charset="0"/>
              </a:rPr>
              <a:t>Requests</a:t>
            </a:r>
          </a:p>
        </p:txBody>
      </p:sp>
      <p:sp>
        <p:nvSpPr>
          <p:cNvPr id="55" name="Rectangle 54"/>
          <p:cNvSpPr/>
          <p:nvPr/>
        </p:nvSpPr>
        <p:spPr>
          <a:xfrm>
            <a:off x="4611813" y="5173473"/>
            <a:ext cx="1081213" cy="30578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ea typeface="Gill Sans" charset="0"/>
                <a:cs typeface="Gill Sans" charset="0"/>
              </a:rPr>
              <a:t>Tasks</a:t>
            </a:r>
            <a:endParaRPr lang="en-US" dirty="0">
              <a:solidFill>
                <a:schemeClr val="bg1">
                  <a:lumMod val="50000"/>
                </a:schemeClr>
              </a:solidFill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62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challenge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14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398295" y="1495203"/>
            <a:ext cx="2334514" cy="1441314"/>
            <a:chOff x="1776658" y="1294780"/>
            <a:chExt cx="2334514" cy="1441314"/>
          </a:xfrm>
        </p:grpSpPr>
        <p:sp>
          <p:nvSpPr>
            <p:cNvPr id="14" name="TextBox 13"/>
            <p:cNvSpPr txBox="1"/>
            <p:nvPr/>
          </p:nvSpPr>
          <p:spPr>
            <a:xfrm>
              <a:off x="1776658" y="2274429"/>
              <a:ext cx="2334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Data Analysts</a:t>
              </a:r>
              <a:endParaRPr lang="en-US" sz="2400" dirty="0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87" t="27797" r="19046" b="57535"/>
            <a:stretch/>
          </p:blipFill>
          <p:spPr>
            <a:xfrm>
              <a:off x="2440995" y="1294780"/>
              <a:ext cx="1005840" cy="1005840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4340786" y="1523056"/>
            <a:ext cx="3568989" cy="1393450"/>
            <a:chOff x="3722212" y="1305793"/>
            <a:chExt cx="3568989" cy="1393450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00" t="7702" r="8054" b="18696"/>
            <a:stretch/>
          </p:blipFill>
          <p:spPr>
            <a:xfrm>
              <a:off x="4946597" y="1305793"/>
              <a:ext cx="1120220" cy="976339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3722212" y="2237578"/>
              <a:ext cx="3568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Automated Applications</a:t>
              </a:r>
              <a:endParaRPr lang="en-US" sz="2400" dirty="0"/>
            </a:p>
          </p:txBody>
        </p:sp>
      </p:grpSp>
      <p:sp>
        <p:nvSpPr>
          <p:cNvPr id="31" name="Rectangle 30"/>
          <p:cNvSpPr/>
          <p:nvPr/>
        </p:nvSpPr>
        <p:spPr>
          <a:xfrm>
            <a:off x="3056777" y="5631943"/>
            <a:ext cx="3068503" cy="116660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  <a:ea typeface="Gill Sans" charset="0"/>
                <a:cs typeface="Gill Sans" charset="0"/>
              </a:rPr>
              <a:t>Crowd Platform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3225747" y="6120473"/>
            <a:ext cx="2730548" cy="621879"/>
            <a:chOff x="2713134" y="6727148"/>
            <a:chExt cx="2730548" cy="621879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2713134" y="6728150"/>
              <a:ext cx="463224" cy="463224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2997149" y="6884801"/>
              <a:ext cx="463224" cy="463224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3281164" y="6728150"/>
              <a:ext cx="463224" cy="463224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3846753" y="6728150"/>
              <a:ext cx="463224" cy="463224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4130768" y="6884801"/>
              <a:ext cx="463224" cy="463224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4414783" y="6728150"/>
              <a:ext cx="463224" cy="463224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3562824" y="6885803"/>
              <a:ext cx="463224" cy="463224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4980458" y="6727148"/>
              <a:ext cx="463224" cy="463224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4696529" y="6884801"/>
              <a:ext cx="463224" cy="463224"/>
            </a:xfrm>
            <a:prstGeom prst="rect">
              <a:avLst/>
            </a:prstGeom>
          </p:spPr>
        </p:pic>
      </p:grpSp>
      <p:sp>
        <p:nvSpPr>
          <p:cNvPr id="43" name="Rectangle 42"/>
          <p:cNvSpPr/>
          <p:nvPr/>
        </p:nvSpPr>
        <p:spPr>
          <a:xfrm>
            <a:off x="2017520" y="3474474"/>
            <a:ext cx="5389532" cy="1569660"/>
          </a:xfrm>
          <a:prstGeom prst="rect">
            <a:avLst/>
          </a:prstGeom>
          <a:solidFill>
            <a:schemeClr val="bg1"/>
          </a:solidFill>
          <a:ln w="38100" cmpd="sng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I</a:t>
            </a:r>
            <a:r>
              <a:rPr lang="en-US" sz="3200" b="1" dirty="0" smtClean="0">
                <a:solidFill>
                  <a:schemeClr val="accent1"/>
                </a:solidFill>
              </a:rPr>
              <a:t>nteractive</a:t>
            </a:r>
            <a:r>
              <a:rPr lang="en-US" sz="3200" dirty="0" smtClean="0">
                <a:solidFill>
                  <a:schemeClr val="accent1"/>
                </a:solidFill>
              </a:rPr>
              <a:t> </a:t>
            </a:r>
            <a:r>
              <a:rPr lang="en-US" sz="3200" dirty="0"/>
              <a:t>timescales</a:t>
            </a:r>
          </a:p>
          <a:p>
            <a:pPr algn="ctr"/>
            <a:r>
              <a:rPr lang="en-US" sz="3200" b="1" dirty="0">
                <a:solidFill>
                  <a:srgbClr val="4F81BD"/>
                </a:solidFill>
              </a:rPr>
              <a:t>R</a:t>
            </a:r>
            <a:r>
              <a:rPr lang="en-US" sz="3200" b="1" dirty="0" smtClean="0">
                <a:solidFill>
                  <a:srgbClr val="4F81BD"/>
                </a:solidFill>
              </a:rPr>
              <a:t>eliable </a:t>
            </a:r>
            <a:r>
              <a:rPr lang="en-US" sz="3200" dirty="0"/>
              <a:t>response times</a:t>
            </a:r>
          </a:p>
          <a:p>
            <a:pPr algn="ctr"/>
            <a:r>
              <a:rPr lang="en-US" sz="3200" dirty="0"/>
              <a:t>For </a:t>
            </a:r>
            <a:r>
              <a:rPr lang="en-US" sz="3200" b="1" dirty="0" smtClean="0">
                <a:solidFill>
                  <a:schemeClr val="accent1"/>
                </a:solidFill>
              </a:rPr>
              <a:t>many</a:t>
            </a:r>
            <a:r>
              <a:rPr lang="en-US" sz="3200" dirty="0" smtClean="0">
                <a:solidFill>
                  <a:schemeClr val="accent1"/>
                </a:solidFill>
              </a:rPr>
              <a:t> </a:t>
            </a:r>
            <a:r>
              <a:rPr lang="en-US" sz="3200" b="1" dirty="0" smtClean="0">
                <a:solidFill>
                  <a:srgbClr val="4F81BD"/>
                </a:solidFill>
              </a:rPr>
              <a:t>applications</a:t>
            </a:r>
            <a:endParaRPr lang="en-US" sz="3200" b="1" dirty="0">
              <a:solidFill>
                <a:srgbClr val="4F81BD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2478603" y="2959387"/>
            <a:ext cx="175993" cy="457200"/>
            <a:chOff x="7026982" y="3740758"/>
            <a:chExt cx="175993" cy="1485198"/>
          </a:xfrm>
        </p:grpSpPr>
        <p:cxnSp>
          <p:nvCxnSpPr>
            <p:cNvPr id="45" name="Straight Arrow Connector 44"/>
            <p:cNvCxnSpPr/>
            <p:nvPr/>
          </p:nvCxnSpPr>
          <p:spPr>
            <a:xfrm flipH="1" flipV="1">
              <a:off x="7026982" y="3740758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 flipV="1">
              <a:off x="7198964" y="3762916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/>
          <p:cNvSpPr/>
          <p:nvPr/>
        </p:nvSpPr>
        <p:spPr>
          <a:xfrm>
            <a:off x="1397390" y="3015324"/>
            <a:ext cx="1081213" cy="30578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ea typeface="Gill Sans" charset="0"/>
                <a:cs typeface="Gill Sans" charset="0"/>
              </a:rPr>
              <a:t>Requests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4586616" y="5106028"/>
            <a:ext cx="175993" cy="457200"/>
            <a:chOff x="7026982" y="3740758"/>
            <a:chExt cx="175993" cy="1485198"/>
          </a:xfrm>
        </p:grpSpPr>
        <p:cxnSp>
          <p:nvCxnSpPr>
            <p:cNvPr id="49" name="Straight Arrow Connector 48"/>
            <p:cNvCxnSpPr/>
            <p:nvPr/>
          </p:nvCxnSpPr>
          <p:spPr>
            <a:xfrm flipH="1" flipV="1">
              <a:off x="7026982" y="3740758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H="1" flipV="1">
              <a:off x="7198964" y="3762916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5977771" y="2967572"/>
            <a:ext cx="175993" cy="457200"/>
            <a:chOff x="7026982" y="3740758"/>
            <a:chExt cx="175993" cy="1485198"/>
          </a:xfrm>
        </p:grpSpPr>
        <p:cxnSp>
          <p:nvCxnSpPr>
            <p:cNvPr id="52" name="Straight Arrow Connector 51"/>
            <p:cNvCxnSpPr/>
            <p:nvPr/>
          </p:nvCxnSpPr>
          <p:spPr>
            <a:xfrm flipH="1" flipV="1">
              <a:off x="7026982" y="3740758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H="1" flipV="1">
              <a:off x="7198964" y="3762916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angle 53"/>
          <p:cNvSpPr/>
          <p:nvPr/>
        </p:nvSpPr>
        <p:spPr>
          <a:xfrm>
            <a:off x="6178329" y="3039868"/>
            <a:ext cx="1081213" cy="30578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ea typeface="Gill Sans" charset="0"/>
                <a:cs typeface="Gill Sans" charset="0"/>
              </a:rPr>
              <a:t>Requests</a:t>
            </a:r>
          </a:p>
        </p:txBody>
      </p:sp>
      <p:sp>
        <p:nvSpPr>
          <p:cNvPr id="55" name="Rectangle 54"/>
          <p:cNvSpPr/>
          <p:nvPr/>
        </p:nvSpPr>
        <p:spPr>
          <a:xfrm>
            <a:off x="4611813" y="5173473"/>
            <a:ext cx="1081213" cy="30578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ea typeface="Gill Sans" charset="0"/>
                <a:cs typeface="Gill Sans" charset="0"/>
              </a:rPr>
              <a:t>Tasks</a:t>
            </a:r>
            <a:endParaRPr lang="en-US" dirty="0">
              <a:solidFill>
                <a:schemeClr val="bg1">
                  <a:lumMod val="50000"/>
                </a:schemeClr>
              </a:solidFill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47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Solution: performant </a:t>
            </a:r>
            <a:r>
              <a:rPr lang="en-US" dirty="0"/>
              <a:t>c</a:t>
            </a:r>
            <a:r>
              <a:rPr lang="en-US" dirty="0" smtClean="0"/>
              <a:t>rowd </a:t>
            </a:r>
            <a:r>
              <a:rPr lang="en-US" dirty="0"/>
              <a:t>s</a:t>
            </a:r>
            <a:r>
              <a:rPr lang="en-US" dirty="0" smtClean="0"/>
              <a:t>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8136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err="1" smtClean="0"/>
              <a:t>CLAMShell</a:t>
            </a:r>
            <a:r>
              <a:rPr lang="en-US" b="1" dirty="0" smtClean="0"/>
              <a:t> (VLDB 2016)</a:t>
            </a:r>
          </a:p>
          <a:p>
            <a:pPr lvl="1"/>
            <a:r>
              <a:rPr lang="en-US" dirty="0" smtClean="0"/>
              <a:t>How fast can a single application go?</a:t>
            </a:r>
          </a:p>
          <a:p>
            <a:pPr lvl="1"/>
            <a:r>
              <a:rPr lang="en-US" dirty="0" smtClean="0"/>
              <a:t>8x latency reduction, 150x variance reduction</a:t>
            </a:r>
          </a:p>
          <a:p>
            <a:pPr lvl="1"/>
            <a:r>
              <a:rPr lang="en-US" dirty="0" smtClean="0"/>
              <a:t>Available open source!</a:t>
            </a:r>
            <a:br>
              <a:rPr lang="en-US" dirty="0" smtClean="0"/>
            </a:br>
            <a:endParaRPr lang="en-US" dirty="0" smtClean="0"/>
          </a:p>
          <a:p>
            <a:r>
              <a:rPr lang="en-US" b="1" dirty="0" smtClean="0"/>
              <a:t>Adaptive worker identification (NIPS 2016)</a:t>
            </a:r>
          </a:p>
          <a:p>
            <a:pPr lvl="1"/>
            <a:r>
              <a:rPr lang="en-US" dirty="0" smtClean="0"/>
              <a:t>How to find fast workers in an unknown crowd?</a:t>
            </a:r>
          </a:p>
          <a:p>
            <a:pPr lvl="1"/>
            <a:r>
              <a:rPr lang="en-US" dirty="0" smtClean="0"/>
              <a:t>Novel algorithms, with proofs!</a:t>
            </a:r>
            <a:br>
              <a:rPr lang="en-US" dirty="0" smtClean="0"/>
            </a:br>
            <a:endParaRPr lang="en-US" dirty="0" smtClean="0"/>
          </a:p>
          <a:p>
            <a:r>
              <a:rPr lang="en-US" b="1" dirty="0" err="1" smtClean="0"/>
              <a:t>Cioppino</a:t>
            </a:r>
            <a:r>
              <a:rPr lang="en-US" b="1" dirty="0" smtClean="0"/>
              <a:t> (In submission, HCOMP 2017)</a:t>
            </a:r>
          </a:p>
          <a:p>
            <a:pPr lvl="1"/>
            <a:r>
              <a:rPr lang="en-US" dirty="0" smtClean="0"/>
              <a:t>How to manage many applications at once?</a:t>
            </a:r>
          </a:p>
          <a:p>
            <a:pPr lvl="1"/>
            <a:r>
              <a:rPr lang="en-US" dirty="0" smtClean="0"/>
              <a:t>19x cheaper, 20% higher throughput</a:t>
            </a:r>
          </a:p>
          <a:p>
            <a:pPr lvl="1"/>
            <a:r>
              <a:rPr lang="en-US" dirty="0" smtClean="0"/>
              <a:t>Takes worker preferences into account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3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6295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3800" b="1" dirty="0" smtClean="0"/>
          </a:p>
          <a:p>
            <a:pPr marL="0" indent="0" algn="ctr">
              <a:buNone/>
            </a:pPr>
            <a:r>
              <a:rPr lang="en-US" sz="3800" b="1" dirty="0" smtClean="0"/>
              <a:t>Key insight: </a:t>
            </a:r>
          </a:p>
          <a:p>
            <a:pPr marL="0" indent="0" algn="ctr">
              <a:buNone/>
            </a:pPr>
            <a:r>
              <a:rPr lang="en-US" sz="3800" b="1" dirty="0" smtClean="0"/>
              <a:t>a</a:t>
            </a:r>
            <a:r>
              <a:rPr lang="en-US" sz="3800" b="1" dirty="0" smtClean="0">
                <a:solidFill>
                  <a:schemeClr val="accent1"/>
                </a:solidFill>
              </a:rPr>
              <a:t> crowd </a:t>
            </a:r>
            <a:r>
              <a:rPr lang="en-US" sz="3800" b="1" dirty="0" smtClean="0"/>
              <a:t>is a</a:t>
            </a:r>
            <a:r>
              <a:rPr lang="en-US" sz="3800" b="1" dirty="0" smtClean="0">
                <a:solidFill>
                  <a:schemeClr val="accent1"/>
                </a:solidFill>
              </a:rPr>
              <a:t> distributed system</a:t>
            </a:r>
            <a:r>
              <a:rPr lang="en-US" sz="3800" b="1" dirty="0" smtClean="0"/>
              <a:t>!</a:t>
            </a:r>
            <a:endParaRPr lang="en-US" sz="3800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1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6295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3800" b="1" dirty="0" smtClean="0"/>
          </a:p>
          <a:p>
            <a:pPr marL="0" indent="0" algn="ctr">
              <a:buNone/>
            </a:pPr>
            <a:r>
              <a:rPr lang="en-US" sz="3800" b="1" dirty="0" smtClean="0"/>
              <a:t>Key insight: </a:t>
            </a:r>
          </a:p>
          <a:p>
            <a:pPr marL="0" indent="0" algn="ctr">
              <a:buNone/>
            </a:pPr>
            <a:r>
              <a:rPr lang="en-US" sz="3800" b="1" dirty="0" smtClean="0"/>
              <a:t>a</a:t>
            </a:r>
            <a:r>
              <a:rPr lang="en-US" sz="3800" b="1" dirty="0" smtClean="0">
                <a:solidFill>
                  <a:schemeClr val="accent1"/>
                </a:solidFill>
              </a:rPr>
              <a:t> crowd </a:t>
            </a:r>
            <a:r>
              <a:rPr lang="en-US" sz="3800" b="1" dirty="0" smtClean="0"/>
              <a:t>is a</a:t>
            </a:r>
            <a:r>
              <a:rPr lang="en-US" sz="3800" b="1" dirty="0" smtClean="0">
                <a:solidFill>
                  <a:schemeClr val="accent1"/>
                </a:solidFill>
              </a:rPr>
              <a:t> distributed system</a:t>
            </a:r>
            <a:r>
              <a:rPr lang="en-US" sz="3800" b="1" dirty="0" smtClean="0"/>
              <a:t>!</a:t>
            </a:r>
            <a:endParaRPr lang="en-US" sz="3800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17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 rot="20782799">
            <a:off x="2473183" y="3766956"/>
            <a:ext cx="325614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>
                <a:solidFill>
                  <a:schemeClr val="accent2"/>
                </a:solidFill>
                <a:latin typeface="Chalkduster" charset="0"/>
                <a:ea typeface="Chalkduster" charset="0"/>
                <a:cs typeface="Chalkduster" charset="0"/>
              </a:rPr>
              <a:t>n</a:t>
            </a:r>
            <a:r>
              <a:rPr lang="en-US" sz="3800" b="1" smtClean="0">
                <a:solidFill>
                  <a:schemeClr val="accent2"/>
                </a:solidFill>
                <a:latin typeface="Chalkduster" charset="0"/>
                <a:ea typeface="Chalkduster" charset="0"/>
                <a:cs typeface="Chalkduster" charset="0"/>
              </a:rPr>
              <a:t>ot quite</a:t>
            </a:r>
            <a:endParaRPr lang="en-US" sz="3800" b="1" dirty="0">
              <a:solidFill>
                <a:schemeClr val="accent2"/>
              </a:solidFill>
              <a:latin typeface="Chalkduster" charset="0"/>
              <a:ea typeface="Chalkduster" charset="0"/>
              <a:cs typeface="Chalkdust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20837960">
            <a:off x="3182112" y="3363244"/>
            <a:ext cx="8290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>
                <a:solidFill>
                  <a:schemeClr val="accent2"/>
                </a:solidFill>
                <a:latin typeface="Chalkduster" charset="0"/>
                <a:ea typeface="Chalkduster" charset="0"/>
                <a:cs typeface="Chalkduster" charset="0"/>
              </a:rPr>
              <a:t>^</a:t>
            </a:r>
            <a:endParaRPr lang="en-US" sz="9600" dirty="0">
              <a:solidFill>
                <a:schemeClr val="accent2"/>
              </a:solidFill>
              <a:latin typeface="Chalkduster" charset="0"/>
              <a:ea typeface="Chalkduster" charset="0"/>
              <a:cs typeface="Chalkdus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97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Solution: performant </a:t>
            </a:r>
            <a:r>
              <a:rPr lang="en-US" dirty="0"/>
              <a:t>c</a:t>
            </a:r>
            <a:r>
              <a:rPr lang="en-US" dirty="0" smtClean="0"/>
              <a:t>rowd </a:t>
            </a:r>
            <a:r>
              <a:rPr lang="en-US" dirty="0"/>
              <a:t>s</a:t>
            </a:r>
            <a:r>
              <a:rPr lang="en-US" dirty="0" smtClean="0"/>
              <a:t>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8136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err="1"/>
              <a:t>CLAMShell</a:t>
            </a:r>
            <a:r>
              <a:rPr lang="en-US" b="1" dirty="0"/>
              <a:t> (VLDB 2016</a:t>
            </a:r>
            <a:r>
              <a:rPr lang="en-US" b="1" dirty="0" smtClean="0"/>
              <a:t>)</a:t>
            </a:r>
          </a:p>
          <a:p>
            <a:pPr lvl="1"/>
            <a:r>
              <a:rPr lang="en-US" dirty="0" smtClean="0"/>
              <a:t>How fast can a single application go?</a:t>
            </a:r>
          </a:p>
          <a:p>
            <a:pPr lvl="1"/>
            <a:r>
              <a:rPr lang="en-US" dirty="0" smtClean="0"/>
              <a:t>8x latency reduction, 150x variance reduction</a:t>
            </a:r>
          </a:p>
          <a:p>
            <a:pPr lvl="1"/>
            <a:r>
              <a:rPr lang="en-US" dirty="0" smtClean="0"/>
              <a:t>Available open source!</a:t>
            </a:r>
            <a:br>
              <a:rPr lang="en-US" dirty="0" smtClean="0"/>
            </a:br>
            <a:endParaRPr lang="en-US" dirty="0" smtClean="0"/>
          </a:p>
          <a:p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Adaptive worker identification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(NIPS 2016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How to find fast workers in an unknown crowd?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Novel algorithms, with proofs!</a:t>
            </a:r>
            <a:br>
              <a:rPr lang="en-US" dirty="0" smtClean="0">
                <a:solidFill>
                  <a:schemeClr val="bg1">
                    <a:lumMod val="85000"/>
                  </a:schemeClr>
                </a:solidFill>
              </a:rPr>
            </a:b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b="1" dirty="0" err="1" smtClean="0">
                <a:solidFill>
                  <a:schemeClr val="bg1">
                    <a:lumMod val="85000"/>
                  </a:schemeClr>
                </a:solidFill>
              </a:rPr>
              <a:t>Cioppino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 (In submission, HCOMP 2017)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How to manage many applications at once?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19x cheaper, 20% higher throughput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Takes worker preferences into account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71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96297" y="3301808"/>
            <a:ext cx="1519715" cy="116010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4"/>
                </a:solidFill>
                <a:latin typeface="Gill Sans" charset="0"/>
                <a:ea typeface="Gill Sans" charset="0"/>
                <a:cs typeface="Gill Sans" charset="0"/>
              </a:rPr>
              <a:t>Learning</a:t>
            </a:r>
          </a:p>
          <a:p>
            <a:pPr algn="ctr"/>
            <a:r>
              <a:rPr lang="en-US" dirty="0" smtClean="0">
                <a:solidFill>
                  <a:schemeClr val="accent4"/>
                </a:solidFill>
                <a:latin typeface="Gill Sans" charset="0"/>
                <a:ea typeface="Gill Sans" charset="0"/>
                <a:cs typeface="Gill Sans" charset="0"/>
              </a:rPr>
              <a:t>System</a:t>
            </a:r>
            <a:endParaRPr lang="en-US" dirty="0">
              <a:solidFill>
                <a:schemeClr val="accent4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70334" y="1441116"/>
            <a:ext cx="1603332" cy="105809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/>
                </a:solidFill>
                <a:latin typeface="Gill Sans" charset="0"/>
                <a:ea typeface="Gill Sans" charset="0"/>
                <a:cs typeface="Gill Sans" charset="0"/>
              </a:rPr>
              <a:t>Labeling System</a:t>
            </a:r>
            <a:endParaRPr lang="en-US" dirty="0">
              <a:solidFill>
                <a:schemeClr val="accent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-4291276" y="4293876"/>
            <a:ext cx="0" cy="74797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266" y="5348976"/>
            <a:ext cx="1319775" cy="131977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550250" y="5348976"/>
            <a:ext cx="3068503" cy="1371966"/>
            <a:chOff x="4643935" y="4505416"/>
            <a:chExt cx="3068503" cy="1371966"/>
          </a:xfrm>
        </p:grpSpPr>
        <p:sp>
          <p:nvSpPr>
            <p:cNvPr id="10" name="Rectangle 9"/>
            <p:cNvSpPr/>
            <p:nvPr/>
          </p:nvSpPr>
          <p:spPr>
            <a:xfrm>
              <a:off x="4643935" y="4505416"/>
              <a:ext cx="3068503" cy="137196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Pool of Crowd Workers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751750" y="4943502"/>
              <a:ext cx="2861638" cy="814072"/>
              <a:chOff x="4751750" y="4823184"/>
              <a:chExt cx="2861638" cy="814072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51750" y="5004799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3188" y="4992418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7469" y="4992418"/>
                <a:ext cx="463224" cy="463224"/>
              </a:xfrm>
              <a:prstGeom prst="rect">
                <a:avLst/>
              </a:prstGeom>
            </p:spPr>
          </p:pic>
          <p:grpSp>
            <p:nvGrpSpPr>
              <p:cNvPr id="3" name="Group 2"/>
              <p:cNvGrpSpPr/>
              <p:nvPr/>
            </p:nvGrpSpPr>
            <p:grpSpPr>
              <a:xfrm>
                <a:off x="6508907" y="4835565"/>
                <a:ext cx="483320" cy="801691"/>
                <a:chOff x="6218346" y="4835565"/>
                <a:chExt cx="483320" cy="801691"/>
              </a:xfrm>
            </p:grpSpPr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3">
                  <a:alphaModFix amt="20000"/>
                </a:blip>
                <a:stretch>
                  <a:fillRect/>
                </a:stretch>
              </p:blipFill>
              <p:spPr>
                <a:xfrm>
                  <a:off x="6238442" y="5004799"/>
                  <a:ext cx="463224" cy="463224"/>
                </a:xfrm>
                <a:prstGeom prst="rect">
                  <a:avLst/>
                </a:prstGeom>
              </p:spPr>
            </p:pic>
            <p:sp>
              <p:nvSpPr>
                <p:cNvPr id="55" name="Rectangle 54"/>
                <p:cNvSpPr/>
                <p:nvPr/>
              </p:nvSpPr>
              <p:spPr>
                <a:xfrm>
                  <a:off x="6218346" y="4835565"/>
                  <a:ext cx="483320" cy="80169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350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  <p:grpSp>
            <p:nvGrpSpPr>
              <p:cNvPr id="2" name="Group 1"/>
              <p:cNvGrpSpPr/>
              <p:nvPr/>
            </p:nvGrpSpPr>
            <p:grpSpPr>
              <a:xfrm>
                <a:off x="7114723" y="4823184"/>
                <a:ext cx="498665" cy="801691"/>
                <a:chOff x="7114723" y="4823184"/>
                <a:chExt cx="498665" cy="801691"/>
              </a:xfrm>
            </p:grpSpPr>
            <p:pic>
              <p:nvPicPr>
                <p:cNvPr id="33" name="Picture 32"/>
                <p:cNvPicPr>
                  <a:picLocks noChangeAspect="1"/>
                </p:cNvPicPr>
                <p:nvPr/>
              </p:nvPicPr>
              <p:blipFill>
                <a:blip r:embed="rId3">
                  <a:alphaModFix amt="20000"/>
                </a:blip>
                <a:stretch>
                  <a:fillRect/>
                </a:stretch>
              </p:blipFill>
              <p:spPr>
                <a:xfrm>
                  <a:off x="7150164" y="4992418"/>
                  <a:ext cx="463224" cy="463224"/>
                </a:xfrm>
                <a:prstGeom prst="rect">
                  <a:avLst/>
                </a:prstGeom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7114723" y="4823184"/>
                  <a:ext cx="483320" cy="80169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350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</p:grpSp>
      </p:grp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4"/>
          <a:srcRect b="10927"/>
          <a:stretch/>
        </p:blipFill>
        <p:spPr>
          <a:xfrm>
            <a:off x="5866858" y="3393248"/>
            <a:ext cx="2435288" cy="98128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1157507" y="4522944"/>
            <a:ext cx="1094082" cy="823692"/>
            <a:chOff x="5906435" y="3942804"/>
            <a:chExt cx="1094082" cy="823692"/>
          </a:xfrm>
        </p:grpSpPr>
        <p:sp>
          <p:nvSpPr>
            <p:cNvPr id="47" name="TextBox 46"/>
            <p:cNvSpPr txBox="1"/>
            <p:nvPr/>
          </p:nvSpPr>
          <p:spPr>
            <a:xfrm>
              <a:off x="5906435" y="4192608"/>
              <a:ext cx="10695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smtClean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Dataset</a:t>
              </a:r>
              <a:endParaRPr lang="en-US" sz="22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flipH="1" flipV="1">
              <a:off x="6996506" y="3942804"/>
              <a:ext cx="4011" cy="823692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Where does the time go?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99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2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Today’s systems need labeled data, fast.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73590"/>
          <a:stretch/>
        </p:blipFill>
        <p:spPr>
          <a:xfrm>
            <a:off x="2493818" y="3163891"/>
            <a:ext cx="1448790" cy="109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47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96297" y="3301808"/>
            <a:ext cx="1519715" cy="116010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4"/>
                </a:solidFill>
                <a:latin typeface="Gill Sans" charset="0"/>
                <a:ea typeface="Gill Sans" charset="0"/>
                <a:cs typeface="Gill Sans" charset="0"/>
              </a:rPr>
              <a:t>Learning</a:t>
            </a:r>
          </a:p>
          <a:p>
            <a:pPr algn="ctr"/>
            <a:r>
              <a:rPr lang="en-US" dirty="0" smtClean="0">
                <a:solidFill>
                  <a:schemeClr val="accent4"/>
                </a:solidFill>
                <a:latin typeface="Gill Sans" charset="0"/>
                <a:ea typeface="Gill Sans" charset="0"/>
                <a:cs typeface="Gill Sans" charset="0"/>
              </a:rPr>
              <a:t>System</a:t>
            </a:r>
            <a:endParaRPr lang="en-US" dirty="0">
              <a:solidFill>
                <a:schemeClr val="accent4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70334" y="1441116"/>
            <a:ext cx="1603332" cy="105809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/>
                </a:solidFill>
                <a:latin typeface="Gill Sans" charset="0"/>
                <a:ea typeface="Gill Sans" charset="0"/>
                <a:cs typeface="Gill Sans" charset="0"/>
              </a:rPr>
              <a:t>Labeling System</a:t>
            </a:r>
            <a:endParaRPr lang="en-US" dirty="0">
              <a:solidFill>
                <a:schemeClr val="accent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-4291276" y="4293876"/>
            <a:ext cx="0" cy="74797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266" y="5348976"/>
            <a:ext cx="1319775" cy="131977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550250" y="5348976"/>
            <a:ext cx="3068503" cy="1371966"/>
            <a:chOff x="4643935" y="4505416"/>
            <a:chExt cx="3068503" cy="1371966"/>
          </a:xfrm>
        </p:grpSpPr>
        <p:sp>
          <p:nvSpPr>
            <p:cNvPr id="10" name="Rectangle 9"/>
            <p:cNvSpPr/>
            <p:nvPr/>
          </p:nvSpPr>
          <p:spPr>
            <a:xfrm>
              <a:off x="4643935" y="4505416"/>
              <a:ext cx="3068503" cy="137196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Pool of Crowd Workers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751750" y="4943502"/>
              <a:ext cx="2861638" cy="814072"/>
              <a:chOff x="4751750" y="4823184"/>
              <a:chExt cx="2861638" cy="814072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51750" y="5004799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3188" y="4992418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7469" y="4992418"/>
                <a:ext cx="463224" cy="463224"/>
              </a:xfrm>
              <a:prstGeom prst="rect">
                <a:avLst/>
              </a:prstGeom>
            </p:spPr>
          </p:pic>
          <p:grpSp>
            <p:nvGrpSpPr>
              <p:cNvPr id="3" name="Group 2"/>
              <p:cNvGrpSpPr/>
              <p:nvPr/>
            </p:nvGrpSpPr>
            <p:grpSpPr>
              <a:xfrm>
                <a:off x="6508907" y="4835565"/>
                <a:ext cx="483320" cy="801691"/>
                <a:chOff x="6218346" y="4835565"/>
                <a:chExt cx="483320" cy="801691"/>
              </a:xfrm>
            </p:grpSpPr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3">
                  <a:alphaModFix amt="20000"/>
                </a:blip>
                <a:stretch>
                  <a:fillRect/>
                </a:stretch>
              </p:blipFill>
              <p:spPr>
                <a:xfrm>
                  <a:off x="6238442" y="5004799"/>
                  <a:ext cx="463224" cy="463224"/>
                </a:xfrm>
                <a:prstGeom prst="rect">
                  <a:avLst/>
                </a:prstGeom>
              </p:spPr>
            </p:pic>
            <p:sp>
              <p:nvSpPr>
                <p:cNvPr id="55" name="Rectangle 54"/>
                <p:cNvSpPr/>
                <p:nvPr/>
              </p:nvSpPr>
              <p:spPr>
                <a:xfrm>
                  <a:off x="6218346" y="4835565"/>
                  <a:ext cx="483320" cy="80169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350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  <p:grpSp>
            <p:nvGrpSpPr>
              <p:cNvPr id="2" name="Group 1"/>
              <p:cNvGrpSpPr/>
              <p:nvPr/>
            </p:nvGrpSpPr>
            <p:grpSpPr>
              <a:xfrm>
                <a:off x="7114723" y="4823184"/>
                <a:ext cx="498665" cy="801691"/>
                <a:chOff x="7114723" y="4823184"/>
                <a:chExt cx="498665" cy="801691"/>
              </a:xfrm>
            </p:grpSpPr>
            <p:pic>
              <p:nvPicPr>
                <p:cNvPr id="33" name="Picture 32"/>
                <p:cNvPicPr>
                  <a:picLocks noChangeAspect="1"/>
                </p:cNvPicPr>
                <p:nvPr/>
              </p:nvPicPr>
              <p:blipFill>
                <a:blip r:embed="rId3">
                  <a:alphaModFix amt="20000"/>
                </a:blip>
                <a:stretch>
                  <a:fillRect/>
                </a:stretch>
              </p:blipFill>
              <p:spPr>
                <a:xfrm>
                  <a:off x="7150164" y="4992418"/>
                  <a:ext cx="463224" cy="463224"/>
                </a:xfrm>
                <a:prstGeom prst="rect">
                  <a:avLst/>
                </a:prstGeom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7114723" y="4823184"/>
                  <a:ext cx="483320" cy="80169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350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</p:grpSp>
      </p:grp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4"/>
          <a:srcRect b="10927"/>
          <a:stretch/>
        </p:blipFill>
        <p:spPr>
          <a:xfrm>
            <a:off x="5866858" y="3393248"/>
            <a:ext cx="2435288" cy="98128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1157507" y="4522944"/>
            <a:ext cx="1094082" cy="823692"/>
            <a:chOff x="5906435" y="3942804"/>
            <a:chExt cx="1094082" cy="823692"/>
          </a:xfrm>
        </p:grpSpPr>
        <p:sp>
          <p:nvSpPr>
            <p:cNvPr id="47" name="TextBox 46"/>
            <p:cNvSpPr txBox="1"/>
            <p:nvPr/>
          </p:nvSpPr>
          <p:spPr>
            <a:xfrm>
              <a:off x="5906435" y="4192608"/>
              <a:ext cx="10695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smtClean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Dataset</a:t>
              </a:r>
              <a:endParaRPr lang="en-US" sz="22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flipH="1" flipV="1">
              <a:off x="6996506" y="3942804"/>
              <a:ext cx="4011" cy="823692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Where does the time go?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rot="2700000" flipH="1" flipV="1">
            <a:off x="2894079" y="1914503"/>
            <a:ext cx="4011" cy="128016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778730" y="1988919"/>
            <a:ext cx="11272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Batch of</a:t>
            </a:r>
          </a:p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records</a:t>
            </a:r>
            <a:endParaRPr lang="en-US" sz="2200" dirty="0">
              <a:solidFill>
                <a:schemeClr val="bg1">
                  <a:lumMod val="5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77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96297" y="3301808"/>
            <a:ext cx="1519715" cy="116010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4"/>
                </a:solidFill>
                <a:latin typeface="Gill Sans" charset="0"/>
                <a:ea typeface="Gill Sans" charset="0"/>
                <a:cs typeface="Gill Sans" charset="0"/>
              </a:rPr>
              <a:t>Learning</a:t>
            </a:r>
          </a:p>
          <a:p>
            <a:pPr algn="ctr"/>
            <a:r>
              <a:rPr lang="en-US" dirty="0" smtClean="0">
                <a:solidFill>
                  <a:schemeClr val="accent4"/>
                </a:solidFill>
                <a:latin typeface="Gill Sans" charset="0"/>
                <a:ea typeface="Gill Sans" charset="0"/>
                <a:cs typeface="Gill Sans" charset="0"/>
              </a:rPr>
              <a:t>System</a:t>
            </a:r>
            <a:endParaRPr lang="en-US" dirty="0">
              <a:solidFill>
                <a:schemeClr val="accent4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70334" y="1441116"/>
            <a:ext cx="1603332" cy="105809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/>
                </a:solidFill>
                <a:latin typeface="Gill Sans" charset="0"/>
                <a:ea typeface="Gill Sans" charset="0"/>
                <a:cs typeface="Gill Sans" charset="0"/>
              </a:rPr>
              <a:t>Labeling System</a:t>
            </a:r>
            <a:endParaRPr lang="en-US" dirty="0">
              <a:solidFill>
                <a:schemeClr val="accent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-4291276" y="4293876"/>
            <a:ext cx="0" cy="74797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266" y="5348976"/>
            <a:ext cx="1319775" cy="131977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550250" y="5348976"/>
            <a:ext cx="3068503" cy="1371966"/>
            <a:chOff x="4643935" y="4505416"/>
            <a:chExt cx="3068503" cy="1371966"/>
          </a:xfrm>
        </p:grpSpPr>
        <p:sp>
          <p:nvSpPr>
            <p:cNvPr id="10" name="Rectangle 9"/>
            <p:cNvSpPr/>
            <p:nvPr/>
          </p:nvSpPr>
          <p:spPr>
            <a:xfrm>
              <a:off x="4643935" y="4505416"/>
              <a:ext cx="3068503" cy="137196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Pool of Crowd Workers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751750" y="4943502"/>
              <a:ext cx="2861638" cy="814072"/>
              <a:chOff x="4751750" y="4823184"/>
              <a:chExt cx="2861638" cy="814072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51750" y="5004799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3188" y="4992418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7469" y="4992418"/>
                <a:ext cx="463224" cy="463224"/>
              </a:xfrm>
              <a:prstGeom prst="rect">
                <a:avLst/>
              </a:prstGeom>
            </p:spPr>
          </p:pic>
          <p:grpSp>
            <p:nvGrpSpPr>
              <p:cNvPr id="3" name="Group 2"/>
              <p:cNvGrpSpPr/>
              <p:nvPr/>
            </p:nvGrpSpPr>
            <p:grpSpPr>
              <a:xfrm>
                <a:off x="6508907" y="4835565"/>
                <a:ext cx="483320" cy="801691"/>
                <a:chOff x="6218346" y="4835565"/>
                <a:chExt cx="483320" cy="801691"/>
              </a:xfrm>
            </p:grpSpPr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3">
                  <a:alphaModFix amt="20000"/>
                </a:blip>
                <a:stretch>
                  <a:fillRect/>
                </a:stretch>
              </p:blipFill>
              <p:spPr>
                <a:xfrm>
                  <a:off x="6238442" y="5004799"/>
                  <a:ext cx="463224" cy="463224"/>
                </a:xfrm>
                <a:prstGeom prst="rect">
                  <a:avLst/>
                </a:prstGeom>
              </p:spPr>
            </p:pic>
            <p:sp>
              <p:nvSpPr>
                <p:cNvPr id="55" name="Rectangle 54"/>
                <p:cNvSpPr/>
                <p:nvPr/>
              </p:nvSpPr>
              <p:spPr>
                <a:xfrm>
                  <a:off x="6218346" y="4835565"/>
                  <a:ext cx="483320" cy="80169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350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  <p:grpSp>
            <p:nvGrpSpPr>
              <p:cNvPr id="2" name="Group 1"/>
              <p:cNvGrpSpPr/>
              <p:nvPr/>
            </p:nvGrpSpPr>
            <p:grpSpPr>
              <a:xfrm>
                <a:off x="7114723" y="4823184"/>
                <a:ext cx="498665" cy="801691"/>
                <a:chOff x="7114723" y="4823184"/>
                <a:chExt cx="498665" cy="801691"/>
              </a:xfrm>
            </p:grpSpPr>
            <p:pic>
              <p:nvPicPr>
                <p:cNvPr id="33" name="Picture 32"/>
                <p:cNvPicPr>
                  <a:picLocks noChangeAspect="1"/>
                </p:cNvPicPr>
                <p:nvPr/>
              </p:nvPicPr>
              <p:blipFill>
                <a:blip r:embed="rId3">
                  <a:alphaModFix amt="20000"/>
                </a:blip>
                <a:stretch>
                  <a:fillRect/>
                </a:stretch>
              </p:blipFill>
              <p:spPr>
                <a:xfrm>
                  <a:off x="7150164" y="4992418"/>
                  <a:ext cx="463224" cy="463224"/>
                </a:xfrm>
                <a:prstGeom prst="rect">
                  <a:avLst/>
                </a:prstGeom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7114723" y="4823184"/>
                  <a:ext cx="483320" cy="80169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350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</p:grpSp>
      </p:grp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4"/>
          <a:srcRect b="10927"/>
          <a:stretch/>
        </p:blipFill>
        <p:spPr>
          <a:xfrm>
            <a:off x="5866858" y="3393248"/>
            <a:ext cx="2435288" cy="98128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1157507" y="4522944"/>
            <a:ext cx="1094082" cy="823692"/>
            <a:chOff x="5906435" y="3942804"/>
            <a:chExt cx="1094082" cy="823692"/>
          </a:xfrm>
        </p:grpSpPr>
        <p:sp>
          <p:nvSpPr>
            <p:cNvPr id="47" name="TextBox 46"/>
            <p:cNvSpPr txBox="1"/>
            <p:nvPr/>
          </p:nvSpPr>
          <p:spPr>
            <a:xfrm>
              <a:off x="5906435" y="4192608"/>
              <a:ext cx="10695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smtClean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Dataset</a:t>
              </a:r>
              <a:endParaRPr lang="en-US" sz="22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flipH="1" flipV="1">
              <a:off x="6996506" y="3942804"/>
              <a:ext cx="4011" cy="823692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Where does the time go?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rot="2700000" flipH="1" flipV="1">
            <a:off x="2894079" y="1914503"/>
            <a:ext cx="4011" cy="128016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778730" y="1988919"/>
            <a:ext cx="11272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Batch of</a:t>
            </a:r>
          </a:p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records</a:t>
            </a:r>
            <a:endParaRPr lang="en-US" sz="2200" dirty="0">
              <a:solidFill>
                <a:schemeClr val="bg1">
                  <a:lumMod val="5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rot="8100000" flipH="1" flipV="1">
            <a:off x="6231141" y="1959093"/>
            <a:ext cx="4011" cy="146304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269467" y="2020814"/>
            <a:ext cx="11047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Labeling</a:t>
            </a:r>
          </a:p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tasks</a:t>
            </a:r>
            <a:endParaRPr lang="en-US" sz="2200" dirty="0">
              <a:solidFill>
                <a:schemeClr val="bg1">
                  <a:lumMod val="5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37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96297" y="3301808"/>
            <a:ext cx="1519715" cy="116010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4"/>
                </a:solidFill>
                <a:latin typeface="Gill Sans" charset="0"/>
                <a:ea typeface="Gill Sans" charset="0"/>
                <a:cs typeface="Gill Sans" charset="0"/>
              </a:rPr>
              <a:t>Learning</a:t>
            </a:r>
          </a:p>
          <a:p>
            <a:pPr algn="ctr"/>
            <a:r>
              <a:rPr lang="en-US" dirty="0" smtClean="0">
                <a:solidFill>
                  <a:schemeClr val="accent4"/>
                </a:solidFill>
                <a:latin typeface="Gill Sans" charset="0"/>
                <a:ea typeface="Gill Sans" charset="0"/>
                <a:cs typeface="Gill Sans" charset="0"/>
              </a:rPr>
              <a:t>System</a:t>
            </a:r>
            <a:endParaRPr lang="en-US" dirty="0">
              <a:solidFill>
                <a:schemeClr val="accent4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70334" y="1441116"/>
            <a:ext cx="1603332" cy="105809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/>
                </a:solidFill>
                <a:latin typeface="Gill Sans" charset="0"/>
                <a:ea typeface="Gill Sans" charset="0"/>
                <a:cs typeface="Gill Sans" charset="0"/>
              </a:rPr>
              <a:t>Labeling System</a:t>
            </a:r>
            <a:endParaRPr lang="en-US" dirty="0">
              <a:solidFill>
                <a:schemeClr val="accent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-4291276" y="4293876"/>
            <a:ext cx="0" cy="74797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266" y="5348976"/>
            <a:ext cx="1319775" cy="131977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550250" y="5348976"/>
            <a:ext cx="3068503" cy="1371966"/>
            <a:chOff x="4643935" y="4505416"/>
            <a:chExt cx="3068503" cy="1371966"/>
          </a:xfrm>
        </p:grpSpPr>
        <p:sp>
          <p:nvSpPr>
            <p:cNvPr id="10" name="Rectangle 9"/>
            <p:cNvSpPr/>
            <p:nvPr/>
          </p:nvSpPr>
          <p:spPr>
            <a:xfrm>
              <a:off x="4643935" y="4505416"/>
              <a:ext cx="3068503" cy="137196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Pool of Crowd Workers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751750" y="4943502"/>
              <a:ext cx="2861638" cy="814072"/>
              <a:chOff x="4751750" y="4823184"/>
              <a:chExt cx="2861638" cy="814072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51750" y="5004799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3188" y="4992418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7469" y="4992418"/>
                <a:ext cx="463224" cy="463224"/>
              </a:xfrm>
              <a:prstGeom prst="rect">
                <a:avLst/>
              </a:prstGeom>
            </p:spPr>
          </p:pic>
          <p:grpSp>
            <p:nvGrpSpPr>
              <p:cNvPr id="3" name="Group 2"/>
              <p:cNvGrpSpPr/>
              <p:nvPr/>
            </p:nvGrpSpPr>
            <p:grpSpPr>
              <a:xfrm>
                <a:off x="6508907" y="4835565"/>
                <a:ext cx="483320" cy="801691"/>
                <a:chOff x="6218346" y="4835565"/>
                <a:chExt cx="483320" cy="801691"/>
              </a:xfrm>
            </p:grpSpPr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3">
                  <a:alphaModFix amt="20000"/>
                </a:blip>
                <a:stretch>
                  <a:fillRect/>
                </a:stretch>
              </p:blipFill>
              <p:spPr>
                <a:xfrm>
                  <a:off x="6238442" y="5004799"/>
                  <a:ext cx="463224" cy="463224"/>
                </a:xfrm>
                <a:prstGeom prst="rect">
                  <a:avLst/>
                </a:prstGeom>
              </p:spPr>
            </p:pic>
            <p:sp>
              <p:nvSpPr>
                <p:cNvPr id="55" name="Rectangle 54"/>
                <p:cNvSpPr/>
                <p:nvPr/>
              </p:nvSpPr>
              <p:spPr>
                <a:xfrm>
                  <a:off x="6218346" y="4835565"/>
                  <a:ext cx="483320" cy="80169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350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  <p:grpSp>
            <p:nvGrpSpPr>
              <p:cNvPr id="2" name="Group 1"/>
              <p:cNvGrpSpPr/>
              <p:nvPr/>
            </p:nvGrpSpPr>
            <p:grpSpPr>
              <a:xfrm>
                <a:off x="7114723" y="4823184"/>
                <a:ext cx="498665" cy="801691"/>
                <a:chOff x="7114723" y="4823184"/>
                <a:chExt cx="498665" cy="801691"/>
              </a:xfrm>
            </p:grpSpPr>
            <p:pic>
              <p:nvPicPr>
                <p:cNvPr id="33" name="Picture 32"/>
                <p:cNvPicPr>
                  <a:picLocks noChangeAspect="1"/>
                </p:cNvPicPr>
                <p:nvPr/>
              </p:nvPicPr>
              <p:blipFill>
                <a:blip r:embed="rId3">
                  <a:alphaModFix amt="20000"/>
                </a:blip>
                <a:stretch>
                  <a:fillRect/>
                </a:stretch>
              </p:blipFill>
              <p:spPr>
                <a:xfrm>
                  <a:off x="7150164" y="4992418"/>
                  <a:ext cx="463224" cy="463224"/>
                </a:xfrm>
                <a:prstGeom prst="rect">
                  <a:avLst/>
                </a:prstGeom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7114723" y="4823184"/>
                  <a:ext cx="483320" cy="80169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350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</p:grpSp>
      </p:grp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4"/>
          <a:srcRect b="10927"/>
          <a:stretch/>
        </p:blipFill>
        <p:spPr>
          <a:xfrm>
            <a:off x="5866858" y="3393248"/>
            <a:ext cx="2435288" cy="98128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1157507" y="4522944"/>
            <a:ext cx="1094082" cy="823692"/>
            <a:chOff x="5906435" y="3942804"/>
            <a:chExt cx="1094082" cy="823692"/>
          </a:xfrm>
        </p:grpSpPr>
        <p:sp>
          <p:nvSpPr>
            <p:cNvPr id="47" name="TextBox 46"/>
            <p:cNvSpPr txBox="1"/>
            <p:nvPr/>
          </p:nvSpPr>
          <p:spPr>
            <a:xfrm>
              <a:off x="5906435" y="4192608"/>
              <a:ext cx="10695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smtClean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Dataset</a:t>
              </a:r>
              <a:endParaRPr lang="en-US" sz="22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flipH="1" flipV="1">
              <a:off x="6996506" y="3942804"/>
              <a:ext cx="4011" cy="823692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Where does the time go?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rot="2700000" flipH="1" flipV="1">
            <a:off x="2894079" y="1914503"/>
            <a:ext cx="4011" cy="128016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778730" y="1988919"/>
            <a:ext cx="11272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Batch of</a:t>
            </a:r>
          </a:p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records</a:t>
            </a:r>
            <a:endParaRPr lang="en-US" sz="2200" dirty="0">
              <a:solidFill>
                <a:schemeClr val="bg1">
                  <a:lumMod val="5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269467" y="2020814"/>
            <a:ext cx="11047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Labeling</a:t>
            </a:r>
          </a:p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tasks</a:t>
            </a:r>
            <a:endParaRPr lang="en-US" sz="2200" dirty="0">
              <a:solidFill>
                <a:schemeClr val="bg1">
                  <a:lumMod val="5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7157591" y="4413843"/>
            <a:ext cx="2069093" cy="823692"/>
            <a:chOff x="7157591" y="3964963"/>
            <a:chExt cx="2069093" cy="823692"/>
          </a:xfrm>
        </p:grpSpPr>
        <p:sp>
          <p:nvSpPr>
            <p:cNvPr id="34" name="TextBox 33"/>
            <p:cNvSpPr txBox="1"/>
            <p:nvPr/>
          </p:nvSpPr>
          <p:spPr>
            <a:xfrm>
              <a:off x="7157591" y="4193623"/>
              <a:ext cx="206909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accent2"/>
                  </a:solidFill>
                  <a:latin typeface="Gill Sans" charset="0"/>
                  <a:ea typeface="Gill Sans" charset="0"/>
                  <a:cs typeface="Gill Sans" charset="0"/>
                </a:rPr>
                <a:t>Recruit Time</a:t>
              </a:r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 flipH="1" flipV="1">
              <a:off x="7168486" y="3964963"/>
              <a:ext cx="4011" cy="823692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Straight Arrow Connector 39"/>
          <p:cNvCxnSpPr/>
          <p:nvPr/>
        </p:nvCxnSpPr>
        <p:spPr>
          <a:xfrm rot="8100000" flipH="1" flipV="1">
            <a:off x="6231141" y="1959093"/>
            <a:ext cx="4011" cy="146304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3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96297" y="3301808"/>
            <a:ext cx="1519715" cy="116010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4"/>
                </a:solidFill>
                <a:latin typeface="Gill Sans" charset="0"/>
                <a:ea typeface="Gill Sans" charset="0"/>
                <a:cs typeface="Gill Sans" charset="0"/>
              </a:rPr>
              <a:t>Learning</a:t>
            </a:r>
          </a:p>
          <a:p>
            <a:pPr algn="ctr"/>
            <a:r>
              <a:rPr lang="en-US" dirty="0" smtClean="0">
                <a:solidFill>
                  <a:schemeClr val="accent4"/>
                </a:solidFill>
                <a:latin typeface="Gill Sans" charset="0"/>
                <a:ea typeface="Gill Sans" charset="0"/>
                <a:cs typeface="Gill Sans" charset="0"/>
              </a:rPr>
              <a:t>System</a:t>
            </a:r>
            <a:endParaRPr lang="en-US" dirty="0">
              <a:solidFill>
                <a:schemeClr val="accent4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70334" y="1441116"/>
            <a:ext cx="1603332" cy="105809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/>
                </a:solidFill>
                <a:latin typeface="Gill Sans" charset="0"/>
                <a:ea typeface="Gill Sans" charset="0"/>
                <a:cs typeface="Gill Sans" charset="0"/>
              </a:rPr>
              <a:t>Labeling System</a:t>
            </a:r>
            <a:endParaRPr lang="en-US" dirty="0">
              <a:solidFill>
                <a:schemeClr val="accent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-4291276" y="4293876"/>
            <a:ext cx="0" cy="74797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266" y="5348976"/>
            <a:ext cx="1319775" cy="131977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550250" y="5348976"/>
            <a:ext cx="3068503" cy="1371966"/>
            <a:chOff x="4643935" y="4505416"/>
            <a:chExt cx="3068503" cy="1371966"/>
          </a:xfrm>
        </p:grpSpPr>
        <p:sp>
          <p:nvSpPr>
            <p:cNvPr id="10" name="Rectangle 9"/>
            <p:cNvSpPr/>
            <p:nvPr/>
          </p:nvSpPr>
          <p:spPr>
            <a:xfrm>
              <a:off x="4643935" y="4505416"/>
              <a:ext cx="3068503" cy="137196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Pool of Crowd Workers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751750" y="4943502"/>
              <a:ext cx="2861638" cy="814072"/>
              <a:chOff x="4751750" y="4823184"/>
              <a:chExt cx="2861638" cy="814072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51750" y="5004799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3188" y="4992418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7469" y="4992418"/>
                <a:ext cx="463224" cy="463224"/>
              </a:xfrm>
              <a:prstGeom prst="rect">
                <a:avLst/>
              </a:prstGeom>
            </p:spPr>
          </p:pic>
          <p:grpSp>
            <p:nvGrpSpPr>
              <p:cNvPr id="3" name="Group 2"/>
              <p:cNvGrpSpPr/>
              <p:nvPr/>
            </p:nvGrpSpPr>
            <p:grpSpPr>
              <a:xfrm>
                <a:off x="6508907" y="4835565"/>
                <a:ext cx="483320" cy="801691"/>
                <a:chOff x="6218346" y="4835565"/>
                <a:chExt cx="483320" cy="801691"/>
              </a:xfrm>
            </p:grpSpPr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3">
                  <a:alphaModFix amt="20000"/>
                </a:blip>
                <a:stretch>
                  <a:fillRect/>
                </a:stretch>
              </p:blipFill>
              <p:spPr>
                <a:xfrm>
                  <a:off x="6238442" y="5004799"/>
                  <a:ext cx="463224" cy="463224"/>
                </a:xfrm>
                <a:prstGeom prst="rect">
                  <a:avLst/>
                </a:prstGeom>
              </p:spPr>
            </p:pic>
            <p:sp>
              <p:nvSpPr>
                <p:cNvPr id="55" name="Rectangle 54"/>
                <p:cNvSpPr/>
                <p:nvPr/>
              </p:nvSpPr>
              <p:spPr>
                <a:xfrm>
                  <a:off x="6218346" y="4835565"/>
                  <a:ext cx="483320" cy="80169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350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  <p:grpSp>
            <p:nvGrpSpPr>
              <p:cNvPr id="2" name="Group 1"/>
              <p:cNvGrpSpPr/>
              <p:nvPr/>
            </p:nvGrpSpPr>
            <p:grpSpPr>
              <a:xfrm>
                <a:off x="7114723" y="4823184"/>
                <a:ext cx="498665" cy="801691"/>
                <a:chOff x="7114723" y="4823184"/>
                <a:chExt cx="498665" cy="801691"/>
              </a:xfrm>
            </p:grpSpPr>
            <p:pic>
              <p:nvPicPr>
                <p:cNvPr id="33" name="Picture 32"/>
                <p:cNvPicPr>
                  <a:picLocks noChangeAspect="1"/>
                </p:cNvPicPr>
                <p:nvPr/>
              </p:nvPicPr>
              <p:blipFill>
                <a:blip r:embed="rId3">
                  <a:alphaModFix amt="20000"/>
                </a:blip>
                <a:stretch>
                  <a:fillRect/>
                </a:stretch>
              </p:blipFill>
              <p:spPr>
                <a:xfrm>
                  <a:off x="7150164" y="4992418"/>
                  <a:ext cx="463224" cy="463224"/>
                </a:xfrm>
                <a:prstGeom prst="rect">
                  <a:avLst/>
                </a:prstGeom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7114723" y="4823184"/>
                  <a:ext cx="483320" cy="80169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350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</p:grpSp>
      </p:grp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4"/>
          <a:srcRect b="10927"/>
          <a:stretch/>
        </p:blipFill>
        <p:spPr>
          <a:xfrm>
            <a:off x="5866858" y="3393248"/>
            <a:ext cx="2435288" cy="98128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1157507" y="4522944"/>
            <a:ext cx="1094082" cy="823692"/>
            <a:chOff x="5906435" y="3942804"/>
            <a:chExt cx="1094082" cy="823692"/>
          </a:xfrm>
        </p:grpSpPr>
        <p:sp>
          <p:nvSpPr>
            <p:cNvPr id="47" name="TextBox 46"/>
            <p:cNvSpPr txBox="1"/>
            <p:nvPr/>
          </p:nvSpPr>
          <p:spPr>
            <a:xfrm>
              <a:off x="5906435" y="4192608"/>
              <a:ext cx="10695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smtClean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Dataset</a:t>
              </a:r>
              <a:endParaRPr lang="en-US" sz="22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flipH="1" flipV="1">
              <a:off x="6996506" y="3942804"/>
              <a:ext cx="4011" cy="823692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Where does the time go?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rot="2700000" flipH="1" flipV="1">
            <a:off x="2894079" y="1914503"/>
            <a:ext cx="4011" cy="128016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778730" y="1988919"/>
            <a:ext cx="11272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Batch of</a:t>
            </a:r>
          </a:p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records</a:t>
            </a:r>
            <a:endParaRPr lang="en-US" sz="2200" dirty="0">
              <a:solidFill>
                <a:schemeClr val="bg1">
                  <a:lumMod val="5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269467" y="2020814"/>
            <a:ext cx="11047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Labeling</a:t>
            </a:r>
          </a:p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tasks</a:t>
            </a:r>
            <a:endParaRPr lang="en-US" sz="2200" dirty="0">
              <a:solidFill>
                <a:schemeClr val="bg1">
                  <a:lumMod val="5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5174922" y="4391684"/>
            <a:ext cx="4051762" cy="845851"/>
            <a:chOff x="5174922" y="3942804"/>
            <a:chExt cx="4051762" cy="845851"/>
          </a:xfrm>
        </p:grpSpPr>
        <p:sp>
          <p:nvSpPr>
            <p:cNvPr id="31" name="TextBox 30"/>
            <p:cNvSpPr txBox="1"/>
            <p:nvPr/>
          </p:nvSpPr>
          <p:spPr>
            <a:xfrm>
              <a:off x="5174922" y="4192608"/>
              <a:ext cx="1836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accent2"/>
                  </a:solidFill>
                  <a:latin typeface="Gill Sans" charset="0"/>
                  <a:ea typeface="Gill Sans" charset="0"/>
                  <a:cs typeface="Gill Sans" charset="0"/>
                </a:rPr>
                <a:t>Work Time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157591" y="4193623"/>
              <a:ext cx="206909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accent2"/>
                  </a:solidFill>
                  <a:latin typeface="Gill Sans" charset="0"/>
                  <a:ea typeface="Gill Sans" charset="0"/>
                  <a:cs typeface="Gill Sans" charset="0"/>
                </a:rPr>
                <a:t>Recruit Time</a:t>
              </a: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6996506" y="3942804"/>
              <a:ext cx="175991" cy="845851"/>
              <a:chOff x="7026983" y="3928853"/>
              <a:chExt cx="175991" cy="845851"/>
            </a:xfrm>
          </p:grpSpPr>
          <p:cxnSp>
            <p:nvCxnSpPr>
              <p:cNvPr id="36" name="Straight Arrow Connector 35"/>
              <p:cNvCxnSpPr/>
              <p:nvPr/>
            </p:nvCxnSpPr>
            <p:spPr>
              <a:xfrm flipH="1" flipV="1">
                <a:off x="7026983" y="3928853"/>
                <a:ext cx="4011" cy="823692"/>
              </a:xfrm>
              <a:prstGeom prst="straightConnector1">
                <a:avLst/>
              </a:prstGeom>
              <a:ln w="57150">
                <a:solidFill>
                  <a:schemeClr val="bg1">
                    <a:lumMod val="6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H="1" flipV="1">
                <a:off x="7198963" y="3951012"/>
                <a:ext cx="4011" cy="823692"/>
              </a:xfrm>
              <a:prstGeom prst="straightConnector1">
                <a:avLst/>
              </a:prstGeom>
              <a:ln w="57150">
                <a:solidFill>
                  <a:schemeClr val="bg1">
                    <a:lumMod val="6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0" name="Straight Arrow Connector 39"/>
          <p:cNvCxnSpPr/>
          <p:nvPr/>
        </p:nvCxnSpPr>
        <p:spPr>
          <a:xfrm rot="8100000" flipH="1" flipV="1">
            <a:off x="6231141" y="1959093"/>
            <a:ext cx="4011" cy="146304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87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96297" y="3301808"/>
            <a:ext cx="1519715" cy="116010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4"/>
                </a:solidFill>
                <a:latin typeface="Gill Sans" charset="0"/>
                <a:ea typeface="Gill Sans" charset="0"/>
                <a:cs typeface="Gill Sans" charset="0"/>
              </a:rPr>
              <a:t>Learning</a:t>
            </a:r>
          </a:p>
          <a:p>
            <a:pPr algn="ctr"/>
            <a:r>
              <a:rPr lang="en-US" dirty="0" smtClean="0">
                <a:solidFill>
                  <a:schemeClr val="accent4"/>
                </a:solidFill>
                <a:latin typeface="Gill Sans" charset="0"/>
                <a:ea typeface="Gill Sans" charset="0"/>
                <a:cs typeface="Gill Sans" charset="0"/>
              </a:rPr>
              <a:t>System</a:t>
            </a:r>
            <a:endParaRPr lang="en-US" dirty="0">
              <a:solidFill>
                <a:schemeClr val="accent4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70334" y="1441116"/>
            <a:ext cx="1603332" cy="105809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/>
                </a:solidFill>
                <a:latin typeface="Gill Sans" charset="0"/>
                <a:ea typeface="Gill Sans" charset="0"/>
                <a:cs typeface="Gill Sans" charset="0"/>
              </a:rPr>
              <a:t>Labeling System</a:t>
            </a:r>
            <a:endParaRPr lang="en-US" dirty="0">
              <a:solidFill>
                <a:schemeClr val="accent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-4291276" y="4293876"/>
            <a:ext cx="0" cy="74797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266" y="5348976"/>
            <a:ext cx="1319775" cy="131977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550250" y="5348976"/>
            <a:ext cx="3068503" cy="1371966"/>
            <a:chOff x="4643935" y="4505416"/>
            <a:chExt cx="3068503" cy="1371966"/>
          </a:xfrm>
        </p:grpSpPr>
        <p:sp>
          <p:nvSpPr>
            <p:cNvPr id="10" name="Rectangle 9"/>
            <p:cNvSpPr/>
            <p:nvPr/>
          </p:nvSpPr>
          <p:spPr>
            <a:xfrm>
              <a:off x="4643935" y="4505416"/>
              <a:ext cx="3068503" cy="137196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Pool of Crowd Workers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751750" y="4943502"/>
              <a:ext cx="2861638" cy="814072"/>
              <a:chOff x="4751750" y="4823184"/>
              <a:chExt cx="2861638" cy="814072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51750" y="5004799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3188" y="4992418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7469" y="4992418"/>
                <a:ext cx="463224" cy="463224"/>
              </a:xfrm>
              <a:prstGeom prst="rect">
                <a:avLst/>
              </a:prstGeom>
            </p:spPr>
          </p:pic>
          <p:grpSp>
            <p:nvGrpSpPr>
              <p:cNvPr id="3" name="Group 2"/>
              <p:cNvGrpSpPr/>
              <p:nvPr/>
            </p:nvGrpSpPr>
            <p:grpSpPr>
              <a:xfrm>
                <a:off x="6508907" y="4835565"/>
                <a:ext cx="483320" cy="801691"/>
                <a:chOff x="6218346" y="4835565"/>
                <a:chExt cx="483320" cy="801691"/>
              </a:xfrm>
            </p:grpSpPr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3">
                  <a:alphaModFix amt="20000"/>
                </a:blip>
                <a:stretch>
                  <a:fillRect/>
                </a:stretch>
              </p:blipFill>
              <p:spPr>
                <a:xfrm>
                  <a:off x="6238442" y="5004799"/>
                  <a:ext cx="463224" cy="463224"/>
                </a:xfrm>
                <a:prstGeom prst="rect">
                  <a:avLst/>
                </a:prstGeom>
              </p:spPr>
            </p:pic>
            <p:sp>
              <p:nvSpPr>
                <p:cNvPr id="55" name="Rectangle 54"/>
                <p:cNvSpPr/>
                <p:nvPr/>
              </p:nvSpPr>
              <p:spPr>
                <a:xfrm>
                  <a:off x="6218346" y="4835565"/>
                  <a:ext cx="483320" cy="80169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350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  <p:grpSp>
            <p:nvGrpSpPr>
              <p:cNvPr id="2" name="Group 1"/>
              <p:cNvGrpSpPr/>
              <p:nvPr/>
            </p:nvGrpSpPr>
            <p:grpSpPr>
              <a:xfrm>
                <a:off x="7114723" y="4823184"/>
                <a:ext cx="498665" cy="801691"/>
                <a:chOff x="7114723" y="4823184"/>
                <a:chExt cx="498665" cy="801691"/>
              </a:xfrm>
            </p:grpSpPr>
            <p:pic>
              <p:nvPicPr>
                <p:cNvPr id="33" name="Picture 32"/>
                <p:cNvPicPr>
                  <a:picLocks noChangeAspect="1"/>
                </p:cNvPicPr>
                <p:nvPr/>
              </p:nvPicPr>
              <p:blipFill>
                <a:blip r:embed="rId3">
                  <a:alphaModFix amt="20000"/>
                </a:blip>
                <a:stretch>
                  <a:fillRect/>
                </a:stretch>
              </p:blipFill>
              <p:spPr>
                <a:xfrm>
                  <a:off x="7150164" y="4992418"/>
                  <a:ext cx="463224" cy="463224"/>
                </a:xfrm>
                <a:prstGeom prst="rect">
                  <a:avLst/>
                </a:prstGeom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7114723" y="4823184"/>
                  <a:ext cx="483320" cy="80169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350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</p:grpSp>
      </p:grp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4"/>
          <a:srcRect b="10927"/>
          <a:stretch/>
        </p:blipFill>
        <p:spPr>
          <a:xfrm>
            <a:off x="5866858" y="3393248"/>
            <a:ext cx="2435288" cy="98128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1157507" y="4522944"/>
            <a:ext cx="1094082" cy="823692"/>
            <a:chOff x="5906435" y="3942804"/>
            <a:chExt cx="1094082" cy="823692"/>
          </a:xfrm>
        </p:grpSpPr>
        <p:sp>
          <p:nvSpPr>
            <p:cNvPr id="47" name="TextBox 46"/>
            <p:cNvSpPr txBox="1"/>
            <p:nvPr/>
          </p:nvSpPr>
          <p:spPr>
            <a:xfrm>
              <a:off x="5906435" y="4192608"/>
              <a:ext cx="10695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smtClean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Dataset</a:t>
              </a:r>
              <a:endParaRPr lang="en-US" sz="22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flipH="1" flipV="1">
              <a:off x="6996506" y="3942804"/>
              <a:ext cx="4011" cy="823692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Where does the time go?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rot="2700000" flipH="1" flipV="1">
            <a:off x="2894079" y="1914503"/>
            <a:ext cx="4011" cy="128016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778730" y="1988919"/>
            <a:ext cx="11272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Batch of</a:t>
            </a:r>
          </a:p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records</a:t>
            </a:r>
            <a:endParaRPr lang="en-US" sz="2200" dirty="0">
              <a:solidFill>
                <a:schemeClr val="bg1">
                  <a:lumMod val="5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269467" y="2020814"/>
            <a:ext cx="11047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Labeling</a:t>
            </a:r>
          </a:p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tasks</a:t>
            </a:r>
            <a:endParaRPr lang="en-US" sz="2200" dirty="0">
              <a:solidFill>
                <a:schemeClr val="bg1">
                  <a:lumMod val="5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5174922" y="4391684"/>
            <a:ext cx="4051762" cy="845851"/>
            <a:chOff x="5174922" y="3942804"/>
            <a:chExt cx="4051762" cy="845851"/>
          </a:xfrm>
        </p:grpSpPr>
        <p:sp>
          <p:nvSpPr>
            <p:cNvPr id="31" name="TextBox 30"/>
            <p:cNvSpPr txBox="1"/>
            <p:nvPr/>
          </p:nvSpPr>
          <p:spPr>
            <a:xfrm>
              <a:off x="5174922" y="4192608"/>
              <a:ext cx="1836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accent2"/>
                  </a:solidFill>
                  <a:latin typeface="Gill Sans" charset="0"/>
                  <a:ea typeface="Gill Sans" charset="0"/>
                  <a:cs typeface="Gill Sans" charset="0"/>
                </a:rPr>
                <a:t>Work Time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157591" y="4193623"/>
              <a:ext cx="206909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accent2"/>
                  </a:solidFill>
                  <a:latin typeface="Gill Sans" charset="0"/>
                  <a:ea typeface="Gill Sans" charset="0"/>
                  <a:cs typeface="Gill Sans" charset="0"/>
                </a:rPr>
                <a:t>Recruit Time</a:t>
              </a: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6996506" y="3942804"/>
              <a:ext cx="175991" cy="845851"/>
              <a:chOff x="7026983" y="3928853"/>
              <a:chExt cx="175991" cy="845851"/>
            </a:xfrm>
          </p:grpSpPr>
          <p:cxnSp>
            <p:nvCxnSpPr>
              <p:cNvPr id="36" name="Straight Arrow Connector 35"/>
              <p:cNvCxnSpPr/>
              <p:nvPr/>
            </p:nvCxnSpPr>
            <p:spPr>
              <a:xfrm flipH="1" flipV="1">
                <a:off x="7026983" y="3928853"/>
                <a:ext cx="4011" cy="823692"/>
              </a:xfrm>
              <a:prstGeom prst="straightConnector1">
                <a:avLst/>
              </a:prstGeom>
              <a:ln w="57150">
                <a:solidFill>
                  <a:schemeClr val="bg1">
                    <a:lumMod val="6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H="1" flipV="1">
                <a:off x="7198963" y="3951012"/>
                <a:ext cx="4011" cy="823692"/>
              </a:xfrm>
              <a:prstGeom prst="straightConnector1">
                <a:avLst/>
              </a:prstGeom>
              <a:ln w="57150">
                <a:solidFill>
                  <a:schemeClr val="bg1">
                    <a:lumMod val="6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 rot="8100000">
            <a:off x="6076512" y="2000984"/>
            <a:ext cx="175992" cy="1485198"/>
            <a:chOff x="7026982" y="3740758"/>
            <a:chExt cx="175992" cy="1485198"/>
          </a:xfrm>
        </p:grpSpPr>
        <p:cxnSp>
          <p:nvCxnSpPr>
            <p:cNvPr id="40" name="Straight Arrow Connector 39"/>
            <p:cNvCxnSpPr/>
            <p:nvPr/>
          </p:nvCxnSpPr>
          <p:spPr>
            <a:xfrm flipH="1" flipV="1">
              <a:off x="7026982" y="3740758"/>
              <a:ext cx="4011" cy="1463040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 flipV="1">
              <a:off x="7198963" y="3762916"/>
              <a:ext cx="4011" cy="1463040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5257222" y="2779263"/>
            <a:ext cx="8899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Labels</a:t>
            </a:r>
          </a:p>
        </p:txBody>
      </p:sp>
    </p:spTree>
    <p:extLst>
      <p:ext uri="{BB962C8B-B14F-4D97-AF65-F5344CB8AC3E}">
        <p14:creationId xmlns:p14="http://schemas.microsoft.com/office/powerpoint/2010/main" val="90464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96297" y="3301808"/>
            <a:ext cx="1519715" cy="116010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4"/>
                </a:solidFill>
                <a:latin typeface="Gill Sans" charset="0"/>
                <a:ea typeface="Gill Sans" charset="0"/>
                <a:cs typeface="Gill Sans" charset="0"/>
              </a:rPr>
              <a:t>Learning</a:t>
            </a:r>
          </a:p>
          <a:p>
            <a:pPr algn="ctr"/>
            <a:r>
              <a:rPr lang="en-US" dirty="0" smtClean="0">
                <a:solidFill>
                  <a:schemeClr val="accent4"/>
                </a:solidFill>
                <a:latin typeface="Gill Sans" charset="0"/>
                <a:ea typeface="Gill Sans" charset="0"/>
                <a:cs typeface="Gill Sans" charset="0"/>
              </a:rPr>
              <a:t>System</a:t>
            </a:r>
            <a:endParaRPr lang="en-US" dirty="0">
              <a:solidFill>
                <a:schemeClr val="accent4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70334" y="1441116"/>
            <a:ext cx="1603332" cy="105809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/>
                </a:solidFill>
                <a:latin typeface="Gill Sans" charset="0"/>
                <a:ea typeface="Gill Sans" charset="0"/>
                <a:cs typeface="Gill Sans" charset="0"/>
              </a:rPr>
              <a:t>Labeling System</a:t>
            </a:r>
            <a:endParaRPr lang="en-US" dirty="0">
              <a:solidFill>
                <a:schemeClr val="accent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-4291276" y="4293876"/>
            <a:ext cx="0" cy="74797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266" y="5348976"/>
            <a:ext cx="1319775" cy="131977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550250" y="5348976"/>
            <a:ext cx="3068503" cy="1371966"/>
            <a:chOff x="4643935" y="4505416"/>
            <a:chExt cx="3068503" cy="1371966"/>
          </a:xfrm>
        </p:grpSpPr>
        <p:sp>
          <p:nvSpPr>
            <p:cNvPr id="10" name="Rectangle 9"/>
            <p:cNvSpPr/>
            <p:nvPr/>
          </p:nvSpPr>
          <p:spPr>
            <a:xfrm>
              <a:off x="4643935" y="4505416"/>
              <a:ext cx="3068503" cy="137196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Pool of Crowd Workers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751750" y="4943502"/>
              <a:ext cx="2861638" cy="814072"/>
              <a:chOff x="4751750" y="4823184"/>
              <a:chExt cx="2861638" cy="814072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51750" y="5004799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3188" y="4992418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7469" y="4992418"/>
                <a:ext cx="463224" cy="463224"/>
              </a:xfrm>
              <a:prstGeom prst="rect">
                <a:avLst/>
              </a:prstGeom>
            </p:spPr>
          </p:pic>
          <p:grpSp>
            <p:nvGrpSpPr>
              <p:cNvPr id="3" name="Group 2"/>
              <p:cNvGrpSpPr/>
              <p:nvPr/>
            </p:nvGrpSpPr>
            <p:grpSpPr>
              <a:xfrm>
                <a:off x="6508907" y="4835565"/>
                <a:ext cx="483320" cy="801691"/>
                <a:chOff x="6218346" y="4835565"/>
                <a:chExt cx="483320" cy="801691"/>
              </a:xfrm>
            </p:grpSpPr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3">
                  <a:alphaModFix amt="20000"/>
                </a:blip>
                <a:stretch>
                  <a:fillRect/>
                </a:stretch>
              </p:blipFill>
              <p:spPr>
                <a:xfrm>
                  <a:off x="6238442" y="5004799"/>
                  <a:ext cx="463224" cy="463224"/>
                </a:xfrm>
                <a:prstGeom prst="rect">
                  <a:avLst/>
                </a:prstGeom>
              </p:spPr>
            </p:pic>
            <p:sp>
              <p:nvSpPr>
                <p:cNvPr id="55" name="Rectangle 54"/>
                <p:cNvSpPr/>
                <p:nvPr/>
              </p:nvSpPr>
              <p:spPr>
                <a:xfrm>
                  <a:off x="6218346" y="4835565"/>
                  <a:ext cx="483320" cy="80169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350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  <p:grpSp>
            <p:nvGrpSpPr>
              <p:cNvPr id="2" name="Group 1"/>
              <p:cNvGrpSpPr/>
              <p:nvPr/>
            </p:nvGrpSpPr>
            <p:grpSpPr>
              <a:xfrm>
                <a:off x="7114723" y="4823184"/>
                <a:ext cx="498665" cy="801691"/>
                <a:chOff x="7114723" y="4823184"/>
                <a:chExt cx="498665" cy="801691"/>
              </a:xfrm>
            </p:grpSpPr>
            <p:pic>
              <p:nvPicPr>
                <p:cNvPr id="33" name="Picture 32"/>
                <p:cNvPicPr>
                  <a:picLocks noChangeAspect="1"/>
                </p:cNvPicPr>
                <p:nvPr/>
              </p:nvPicPr>
              <p:blipFill>
                <a:blip r:embed="rId3">
                  <a:alphaModFix amt="20000"/>
                </a:blip>
                <a:stretch>
                  <a:fillRect/>
                </a:stretch>
              </p:blipFill>
              <p:spPr>
                <a:xfrm>
                  <a:off x="7150164" y="4992418"/>
                  <a:ext cx="463224" cy="463224"/>
                </a:xfrm>
                <a:prstGeom prst="rect">
                  <a:avLst/>
                </a:prstGeom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7114723" y="4823184"/>
                  <a:ext cx="483320" cy="80169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350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</p:grpSp>
      </p:grp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4"/>
          <a:srcRect b="10927"/>
          <a:stretch/>
        </p:blipFill>
        <p:spPr>
          <a:xfrm>
            <a:off x="5866858" y="3393248"/>
            <a:ext cx="2435288" cy="98128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1157507" y="4522944"/>
            <a:ext cx="1094082" cy="823692"/>
            <a:chOff x="5906435" y="3942804"/>
            <a:chExt cx="1094082" cy="823692"/>
          </a:xfrm>
        </p:grpSpPr>
        <p:sp>
          <p:nvSpPr>
            <p:cNvPr id="47" name="TextBox 46"/>
            <p:cNvSpPr txBox="1"/>
            <p:nvPr/>
          </p:nvSpPr>
          <p:spPr>
            <a:xfrm>
              <a:off x="5906435" y="4192608"/>
              <a:ext cx="10695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smtClean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Dataset</a:t>
              </a:r>
              <a:endParaRPr lang="en-US" sz="22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flipH="1" flipV="1">
              <a:off x="6996506" y="3942804"/>
              <a:ext cx="4011" cy="823692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Where does the time go?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rot="2700000" flipH="1" flipV="1">
            <a:off x="2894079" y="1914503"/>
            <a:ext cx="4011" cy="128016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778730" y="1988919"/>
            <a:ext cx="11272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Batch of</a:t>
            </a:r>
          </a:p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records</a:t>
            </a:r>
            <a:endParaRPr lang="en-US" sz="2200" dirty="0">
              <a:solidFill>
                <a:schemeClr val="bg1">
                  <a:lumMod val="5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269467" y="2020814"/>
            <a:ext cx="11047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Labeling</a:t>
            </a:r>
          </a:p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tasks</a:t>
            </a:r>
            <a:endParaRPr lang="en-US" sz="2200" dirty="0">
              <a:solidFill>
                <a:schemeClr val="bg1">
                  <a:lumMod val="5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5174922" y="4391684"/>
            <a:ext cx="4051762" cy="845851"/>
            <a:chOff x="5174922" y="3942804"/>
            <a:chExt cx="4051762" cy="845851"/>
          </a:xfrm>
        </p:grpSpPr>
        <p:sp>
          <p:nvSpPr>
            <p:cNvPr id="31" name="TextBox 30"/>
            <p:cNvSpPr txBox="1"/>
            <p:nvPr/>
          </p:nvSpPr>
          <p:spPr>
            <a:xfrm>
              <a:off x="5174922" y="4192608"/>
              <a:ext cx="1836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accent2"/>
                  </a:solidFill>
                  <a:latin typeface="Gill Sans" charset="0"/>
                  <a:ea typeface="Gill Sans" charset="0"/>
                  <a:cs typeface="Gill Sans" charset="0"/>
                </a:rPr>
                <a:t>Work Time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157591" y="4193623"/>
              <a:ext cx="206909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accent2"/>
                  </a:solidFill>
                  <a:latin typeface="Gill Sans" charset="0"/>
                  <a:ea typeface="Gill Sans" charset="0"/>
                  <a:cs typeface="Gill Sans" charset="0"/>
                </a:rPr>
                <a:t>Recruit Time</a:t>
              </a: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6996506" y="3942804"/>
              <a:ext cx="175991" cy="845851"/>
              <a:chOff x="7026983" y="3928853"/>
              <a:chExt cx="175991" cy="845851"/>
            </a:xfrm>
          </p:grpSpPr>
          <p:cxnSp>
            <p:nvCxnSpPr>
              <p:cNvPr id="36" name="Straight Arrow Connector 35"/>
              <p:cNvCxnSpPr/>
              <p:nvPr/>
            </p:nvCxnSpPr>
            <p:spPr>
              <a:xfrm flipH="1" flipV="1">
                <a:off x="7026983" y="3928853"/>
                <a:ext cx="4011" cy="823692"/>
              </a:xfrm>
              <a:prstGeom prst="straightConnector1">
                <a:avLst/>
              </a:prstGeom>
              <a:ln w="57150">
                <a:solidFill>
                  <a:schemeClr val="bg1">
                    <a:lumMod val="6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H="1" flipV="1">
                <a:off x="7198963" y="3951012"/>
                <a:ext cx="4011" cy="823692"/>
              </a:xfrm>
              <a:prstGeom prst="straightConnector1">
                <a:avLst/>
              </a:prstGeom>
              <a:ln w="57150">
                <a:solidFill>
                  <a:schemeClr val="bg1">
                    <a:lumMod val="6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 rot="8100000">
            <a:off x="6076512" y="2000984"/>
            <a:ext cx="175992" cy="1485198"/>
            <a:chOff x="7026982" y="3740758"/>
            <a:chExt cx="175992" cy="1485198"/>
          </a:xfrm>
        </p:grpSpPr>
        <p:cxnSp>
          <p:nvCxnSpPr>
            <p:cNvPr id="40" name="Straight Arrow Connector 39"/>
            <p:cNvCxnSpPr/>
            <p:nvPr/>
          </p:nvCxnSpPr>
          <p:spPr>
            <a:xfrm flipH="1" flipV="1">
              <a:off x="7026982" y="3740758"/>
              <a:ext cx="4011" cy="1463040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 flipV="1">
              <a:off x="7198963" y="3762916"/>
              <a:ext cx="4011" cy="1463040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5257222" y="2779263"/>
            <a:ext cx="8899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Labels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rot="2700000" flipH="1" flipV="1">
            <a:off x="3000019" y="2051780"/>
            <a:ext cx="4011" cy="128016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121423" y="2547603"/>
            <a:ext cx="10660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Labeled</a:t>
            </a:r>
          </a:p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records</a:t>
            </a:r>
            <a:endParaRPr lang="en-US" sz="2200" dirty="0">
              <a:solidFill>
                <a:schemeClr val="bg1">
                  <a:lumMod val="5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551565" y="1500829"/>
            <a:ext cx="18430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smtClean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rPr>
              <a:t>Batch Time</a:t>
            </a:r>
            <a:endParaRPr lang="en-US" sz="2200" b="1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2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96297" y="3301808"/>
            <a:ext cx="1519715" cy="116010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4"/>
                </a:solidFill>
                <a:latin typeface="Gill Sans" charset="0"/>
                <a:ea typeface="Gill Sans" charset="0"/>
                <a:cs typeface="Gill Sans" charset="0"/>
              </a:rPr>
              <a:t>Learning</a:t>
            </a:r>
          </a:p>
          <a:p>
            <a:pPr algn="ctr"/>
            <a:r>
              <a:rPr lang="en-US" dirty="0" smtClean="0">
                <a:solidFill>
                  <a:schemeClr val="accent4"/>
                </a:solidFill>
                <a:latin typeface="Gill Sans" charset="0"/>
                <a:ea typeface="Gill Sans" charset="0"/>
                <a:cs typeface="Gill Sans" charset="0"/>
              </a:rPr>
              <a:t>System</a:t>
            </a:r>
            <a:endParaRPr lang="en-US" dirty="0">
              <a:solidFill>
                <a:schemeClr val="accent4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70334" y="1441116"/>
            <a:ext cx="1603332" cy="105809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/>
                </a:solidFill>
                <a:latin typeface="Gill Sans" charset="0"/>
                <a:ea typeface="Gill Sans" charset="0"/>
                <a:cs typeface="Gill Sans" charset="0"/>
              </a:rPr>
              <a:t>Labeling System</a:t>
            </a:r>
            <a:endParaRPr lang="en-US" dirty="0">
              <a:solidFill>
                <a:schemeClr val="accent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-4291276" y="4293876"/>
            <a:ext cx="0" cy="74797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266" y="5348976"/>
            <a:ext cx="1319775" cy="131977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550250" y="5348976"/>
            <a:ext cx="3068503" cy="1371966"/>
            <a:chOff x="4643935" y="4505416"/>
            <a:chExt cx="3068503" cy="1371966"/>
          </a:xfrm>
        </p:grpSpPr>
        <p:sp>
          <p:nvSpPr>
            <p:cNvPr id="10" name="Rectangle 9"/>
            <p:cNvSpPr/>
            <p:nvPr/>
          </p:nvSpPr>
          <p:spPr>
            <a:xfrm>
              <a:off x="4643935" y="4505416"/>
              <a:ext cx="3068503" cy="137196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Pool of Crowd Workers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751750" y="4943502"/>
              <a:ext cx="2861638" cy="814072"/>
              <a:chOff x="4751750" y="4823184"/>
              <a:chExt cx="2861638" cy="814072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51750" y="5004799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3188" y="4992418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7469" y="4992418"/>
                <a:ext cx="463224" cy="463224"/>
              </a:xfrm>
              <a:prstGeom prst="rect">
                <a:avLst/>
              </a:prstGeom>
            </p:spPr>
          </p:pic>
          <p:grpSp>
            <p:nvGrpSpPr>
              <p:cNvPr id="3" name="Group 2"/>
              <p:cNvGrpSpPr/>
              <p:nvPr/>
            </p:nvGrpSpPr>
            <p:grpSpPr>
              <a:xfrm>
                <a:off x="6508907" y="4835565"/>
                <a:ext cx="483320" cy="801691"/>
                <a:chOff x="6218346" y="4835565"/>
                <a:chExt cx="483320" cy="801691"/>
              </a:xfrm>
            </p:grpSpPr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3">
                  <a:alphaModFix amt="20000"/>
                </a:blip>
                <a:stretch>
                  <a:fillRect/>
                </a:stretch>
              </p:blipFill>
              <p:spPr>
                <a:xfrm>
                  <a:off x="6238442" y="5004799"/>
                  <a:ext cx="463224" cy="463224"/>
                </a:xfrm>
                <a:prstGeom prst="rect">
                  <a:avLst/>
                </a:prstGeom>
              </p:spPr>
            </p:pic>
            <p:sp>
              <p:nvSpPr>
                <p:cNvPr id="55" name="Rectangle 54"/>
                <p:cNvSpPr/>
                <p:nvPr/>
              </p:nvSpPr>
              <p:spPr>
                <a:xfrm>
                  <a:off x="6218346" y="4835565"/>
                  <a:ext cx="483320" cy="80169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350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  <p:grpSp>
            <p:nvGrpSpPr>
              <p:cNvPr id="2" name="Group 1"/>
              <p:cNvGrpSpPr/>
              <p:nvPr/>
            </p:nvGrpSpPr>
            <p:grpSpPr>
              <a:xfrm>
                <a:off x="7114723" y="4823184"/>
                <a:ext cx="498665" cy="801691"/>
                <a:chOff x="7114723" y="4823184"/>
                <a:chExt cx="498665" cy="801691"/>
              </a:xfrm>
            </p:grpSpPr>
            <p:pic>
              <p:nvPicPr>
                <p:cNvPr id="33" name="Picture 32"/>
                <p:cNvPicPr>
                  <a:picLocks noChangeAspect="1"/>
                </p:cNvPicPr>
                <p:nvPr/>
              </p:nvPicPr>
              <p:blipFill>
                <a:blip r:embed="rId3">
                  <a:alphaModFix amt="20000"/>
                </a:blip>
                <a:stretch>
                  <a:fillRect/>
                </a:stretch>
              </p:blipFill>
              <p:spPr>
                <a:xfrm>
                  <a:off x="7150164" y="4992418"/>
                  <a:ext cx="463224" cy="463224"/>
                </a:xfrm>
                <a:prstGeom prst="rect">
                  <a:avLst/>
                </a:prstGeom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7114723" y="4823184"/>
                  <a:ext cx="483320" cy="80169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350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</p:grpSp>
      </p:grp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4"/>
          <a:srcRect b="10927"/>
          <a:stretch/>
        </p:blipFill>
        <p:spPr>
          <a:xfrm>
            <a:off x="5866858" y="3393248"/>
            <a:ext cx="2435288" cy="98128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5174922" y="4391684"/>
            <a:ext cx="4051762" cy="845851"/>
            <a:chOff x="5174922" y="3942804"/>
            <a:chExt cx="4051762" cy="845851"/>
          </a:xfrm>
        </p:grpSpPr>
        <p:sp>
          <p:nvSpPr>
            <p:cNvPr id="25" name="TextBox 24"/>
            <p:cNvSpPr txBox="1"/>
            <p:nvPr/>
          </p:nvSpPr>
          <p:spPr>
            <a:xfrm>
              <a:off x="5174922" y="4192608"/>
              <a:ext cx="1836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accent2"/>
                  </a:solidFill>
                  <a:latin typeface="Gill Sans" charset="0"/>
                  <a:ea typeface="Gill Sans" charset="0"/>
                  <a:cs typeface="Gill Sans" charset="0"/>
                </a:rPr>
                <a:t>Work Time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157591" y="4193623"/>
              <a:ext cx="206909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accent2"/>
                  </a:solidFill>
                  <a:latin typeface="Gill Sans" charset="0"/>
                  <a:ea typeface="Gill Sans" charset="0"/>
                  <a:cs typeface="Gill Sans" charset="0"/>
                </a:rPr>
                <a:t>Recruit Time</a:t>
              </a: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6996506" y="3942804"/>
              <a:ext cx="175991" cy="845851"/>
              <a:chOff x="7026983" y="3928853"/>
              <a:chExt cx="175991" cy="845851"/>
            </a:xfrm>
          </p:grpSpPr>
          <p:cxnSp>
            <p:nvCxnSpPr>
              <p:cNvPr id="39" name="Straight Arrow Connector 38"/>
              <p:cNvCxnSpPr/>
              <p:nvPr/>
            </p:nvCxnSpPr>
            <p:spPr>
              <a:xfrm flipH="1" flipV="1">
                <a:off x="7026983" y="3928853"/>
                <a:ext cx="4011" cy="823692"/>
              </a:xfrm>
              <a:prstGeom prst="straightConnector1">
                <a:avLst/>
              </a:prstGeom>
              <a:ln w="57150">
                <a:solidFill>
                  <a:schemeClr val="bg1">
                    <a:lumMod val="6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 flipH="1" flipV="1">
                <a:off x="7198963" y="3951012"/>
                <a:ext cx="4011" cy="823692"/>
              </a:xfrm>
              <a:prstGeom prst="straightConnector1">
                <a:avLst/>
              </a:prstGeom>
              <a:ln w="57150">
                <a:solidFill>
                  <a:schemeClr val="bg1">
                    <a:lumMod val="6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" name="Group 44"/>
          <p:cNvGrpSpPr/>
          <p:nvPr/>
        </p:nvGrpSpPr>
        <p:grpSpPr>
          <a:xfrm>
            <a:off x="1157507" y="4522944"/>
            <a:ext cx="3307717" cy="845851"/>
            <a:chOff x="5906435" y="3942804"/>
            <a:chExt cx="3307717" cy="845851"/>
          </a:xfrm>
        </p:grpSpPr>
        <p:sp>
          <p:nvSpPr>
            <p:cNvPr id="47" name="TextBox 46"/>
            <p:cNvSpPr txBox="1"/>
            <p:nvPr/>
          </p:nvSpPr>
          <p:spPr>
            <a:xfrm>
              <a:off x="5906435" y="4192608"/>
              <a:ext cx="10695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smtClean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Dataset</a:t>
              </a:r>
              <a:endParaRPr lang="en-US" sz="22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190841" y="4193623"/>
              <a:ext cx="202331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Labeled Dataset</a:t>
              </a:r>
              <a:endParaRPr lang="en-US" sz="22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6996506" y="3942804"/>
              <a:ext cx="175991" cy="845851"/>
              <a:chOff x="7026983" y="3928853"/>
              <a:chExt cx="175991" cy="845851"/>
            </a:xfrm>
          </p:grpSpPr>
          <p:cxnSp>
            <p:nvCxnSpPr>
              <p:cNvPr id="57" name="Straight Arrow Connector 56"/>
              <p:cNvCxnSpPr/>
              <p:nvPr/>
            </p:nvCxnSpPr>
            <p:spPr>
              <a:xfrm flipH="1" flipV="1">
                <a:off x="7026983" y="3928853"/>
                <a:ext cx="4011" cy="823692"/>
              </a:xfrm>
              <a:prstGeom prst="straightConnector1">
                <a:avLst/>
              </a:prstGeom>
              <a:ln w="57150">
                <a:solidFill>
                  <a:schemeClr val="bg1">
                    <a:lumMod val="6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/>
              <p:nvPr/>
            </p:nvCxnSpPr>
            <p:spPr>
              <a:xfrm flipH="1" flipV="1">
                <a:off x="7198963" y="3951012"/>
                <a:ext cx="4011" cy="823692"/>
              </a:xfrm>
              <a:prstGeom prst="straightConnector1">
                <a:avLst/>
              </a:prstGeom>
              <a:ln w="57150">
                <a:solidFill>
                  <a:schemeClr val="bg1">
                    <a:lumMod val="6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Group 61"/>
          <p:cNvGrpSpPr/>
          <p:nvPr/>
        </p:nvGrpSpPr>
        <p:grpSpPr>
          <a:xfrm rot="2700000">
            <a:off x="2861059" y="1972062"/>
            <a:ext cx="175991" cy="1302319"/>
            <a:chOff x="7026983" y="3928853"/>
            <a:chExt cx="175991" cy="1302319"/>
          </a:xfrm>
        </p:grpSpPr>
        <p:cxnSp>
          <p:nvCxnSpPr>
            <p:cNvPr id="63" name="Straight Arrow Connector 62"/>
            <p:cNvCxnSpPr/>
            <p:nvPr/>
          </p:nvCxnSpPr>
          <p:spPr>
            <a:xfrm flipH="1" flipV="1">
              <a:off x="7026983" y="3928853"/>
              <a:ext cx="4011" cy="1280160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H="1" flipV="1">
              <a:off x="7198963" y="3951012"/>
              <a:ext cx="4011" cy="1280160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/>
          <p:cNvSpPr txBox="1"/>
          <p:nvPr/>
        </p:nvSpPr>
        <p:spPr>
          <a:xfrm>
            <a:off x="1778730" y="1988919"/>
            <a:ext cx="11272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Batch of</a:t>
            </a:r>
          </a:p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records</a:t>
            </a:r>
            <a:endParaRPr lang="en-US" sz="2200" dirty="0">
              <a:solidFill>
                <a:schemeClr val="bg1">
                  <a:lumMod val="5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121423" y="2547603"/>
            <a:ext cx="10660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Labeled</a:t>
            </a:r>
          </a:p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records</a:t>
            </a:r>
            <a:endParaRPr lang="en-US" sz="2200" dirty="0">
              <a:solidFill>
                <a:schemeClr val="bg1">
                  <a:lumMod val="5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 rot="8100000">
            <a:off x="6076512" y="2000984"/>
            <a:ext cx="175992" cy="1485198"/>
            <a:chOff x="7026982" y="3740758"/>
            <a:chExt cx="175992" cy="1485198"/>
          </a:xfrm>
        </p:grpSpPr>
        <p:cxnSp>
          <p:nvCxnSpPr>
            <p:cNvPr id="68" name="Straight Arrow Connector 67"/>
            <p:cNvCxnSpPr/>
            <p:nvPr/>
          </p:nvCxnSpPr>
          <p:spPr>
            <a:xfrm flipH="1" flipV="1">
              <a:off x="7026982" y="3740758"/>
              <a:ext cx="4011" cy="1463040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H="1" flipV="1">
              <a:off x="7198963" y="3762916"/>
              <a:ext cx="4011" cy="1463040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/>
          <p:cNvSpPr txBox="1"/>
          <p:nvPr/>
        </p:nvSpPr>
        <p:spPr>
          <a:xfrm>
            <a:off x="6269467" y="2020814"/>
            <a:ext cx="11047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Labeling</a:t>
            </a:r>
          </a:p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tasks</a:t>
            </a:r>
            <a:endParaRPr lang="en-US" sz="2200" dirty="0">
              <a:solidFill>
                <a:schemeClr val="bg1">
                  <a:lumMod val="5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257222" y="2779263"/>
            <a:ext cx="8899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Labels</a:t>
            </a:r>
          </a:p>
        </p:txBody>
      </p:sp>
      <p:sp>
        <p:nvSpPr>
          <p:cNvPr id="7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Where does the time go?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1551565" y="1500829"/>
            <a:ext cx="18430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smtClean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rPr>
              <a:t>Batch Time</a:t>
            </a:r>
            <a:endParaRPr lang="en-US" sz="2200" b="1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249012" y="3592845"/>
            <a:ext cx="14389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smtClean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rPr>
              <a:t>Learning</a:t>
            </a:r>
          </a:p>
          <a:p>
            <a:r>
              <a:rPr lang="en-US" sz="2200" b="1" dirty="0" smtClean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rPr>
              <a:t>Time</a:t>
            </a:r>
            <a:endParaRPr lang="en-US" sz="2200" b="1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05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327713" y="4182569"/>
            <a:ext cx="3073289" cy="1501457"/>
          </a:xfrm>
          <a:prstGeom prst="rect">
            <a:avLst/>
          </a:prstGeom>
          <a:solidFill>
            <a:schemeClr val="bg1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16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8" name="TextBox 47"/>
          <p:cNvSpPr txBox="1"/>
          <p:nvPr/>
        </p:nvSpPr>
        <p:spPr>
          <a:xfrm rot="5400000">
            <a:off x="8159875" y="4699490"/>
            <a:ext cx="828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Gill Sans"/>
                <a:cs typeface="Gill Sans"/>
              </a:rPr>
              <a:t>Batcher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5500448" y="4313639"/>
            <a:ext cx="2724828" cy="806770"/>
          </a:xfrm>
          <a:prstGeom prst="rect">
            <a:avLst/>
          </a:prstGeom>
          <a:solidFill>
            <a:schemeClr val="accent4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"/>
                <a:cs typeface="Gill Sans"/>
              </a:rPr>
              <a:t>Task Selector </a:t>
            </a:r>
            <a:endParaRPr lang="en-US" sz="16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97" name="Straight Arrow Connector 96"/>
          <p:cNvCxnSpPr/>
          <p:nvPr/>
        </p:nvCxnSpPr>
        <p:spPr>
          <a:xfrm flipV="1">
            <a:off x="6005918" y="3697844"/>
            <a:ext cx="0" cy="615794"/>
          </a:xfrm>
          <a:prstGeom prst="straightConnector1">
            <a:avLst/>
          </a:prstGeom>
          <a:ln w="2857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5984731" y="3881331"/>
            <a:ext cx="1004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Gill Sans"/>
                <a:cs typeface="Gill Sans"/>
              </a:rPr>
              <a:t>Task batch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5500447" y="5323191"/>
            <a:ext cx="2724829" cy="26382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"/>
                <a:cs typeface="Gill Sans"/>
              </a:rPr>
              <a:t>Model Trainer</a:t>
            </a:r>
            <a:endParaRPr lang="en-US" sz="16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" b="96444" l="0" r="100000"/>
                    </a14:imgEffect>
                  </a14:imgLayer>
                </a14:imgProps>
              </a:ext>
            </a:extLst>
          </a:blip>
          <a:srcRect l="19286" t="7518" r="25717" b="11978"/>
          <a:stretch/>
        </p:blipFill>
        <p:spPr>
          <a:xfrm flipH="1">
            <a:off x="3170902" y="3851328"/>
            <a:ext cx="922972" cy="1951611"/>
          </a:xfrm>
          <a:prstGeom prst="rect">
            <a:avLst/>
          </a:prstGeom>
        </p:spPr>
      </p:pic>
      <p:cxnSp>
        <p:nvCxnSpPr>
          <p:cNvPr id="106" name="Straight Arrow Connector 105"/>
          <p:cNvCxnSpPr/>
          <p:nvPr/>
        </p:nvCxnSpPr>
        <p:spPr>
          <a:xfrm>
            <a:off x="5044816" y="2214004"/>
            <a:ext cx="3908747" cy="0"/>
          </a:xfrm>
          <a:prstGeom prst="straightConnector1">
            <a:avLst/>
          </a:prstGeom>
          <a:ln w="28575" cmpd="sng">
            <a:solidFill>
              <a:schemeClr val="bg1">
                <a:lumMod val="75000"/>
              </a:schemeClr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>
            <a:off x="5044816" y="2214004"/>
            <a:ext cx="0" cy="3975797"/>
          </a:xfrm>
          <a:prstGeom prst="straightConnector1">
            <a:avLst/>
          </a:prstGeom>
          <a:ln w="28575" cmpd="sng">
            <a:solidFill>
              <a:schemeClr val="bg1">
                <a:lumMod val="75000"/>
              </a:schemeClr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783812" y="1290041"/>
            <a:ext cx="367403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Bariol Bold"/>
                <a:cs typeface="Bariol Bold"/>
              </a:rPr>
              <a:t>The </a:t>
            </a:r>
            <a:r>
              <a:rPr lang="en-US" sz="4400" dirty="0" err="1" smtClean="0">
                <a:latin typeface="Bariol Bold"/>
                <a:cs typeface="Bariol Bold"/>
              </a:rPr>
              <a:t>CLAMShell</a:t>
            </a:r>
            <a:endParaRPr lang="en-US" sz="4400" dirty="0">
              <a:latin typeface="Bariol Bold"/>
              <a:cs typeface="Bariol Bold"/>
            </a:endParaRPr>
          </a:p>
          <a:p>
            <a:pPr algn="ctr"/>
            <a:r>
              <a:rPr lang="en-US" sz="4400" dirty="0" smtClean="0">
                <a:latin typeface="Bariol Bold"/>
                <a:cs typeface="Bariol Bold"/>
              </a:rPr>
              <a:t>System</a:t>
            </a:r>
            <a:endParaRPr lang="en-US" sz="4400" dirty="0">
              <a:latin typeface="Bariol Bold"/>
              <a:cs typeface="Bariol Bold"/>
            </a:endParaRPr>
          </a:p>
        </p:txBody>
      </p:sp>
      <p:cxnSp>
        <p:nvCxnSpPr>
          <p:cNvPr id="116" name="Straight Arrow Connector 115"/>
          <p:cNvCxnSpPr>
            <a:endCxn id="93" idx="1"/>
          </p:cNvCxnSpPr>
          <p:nvPr/>
        </p:nvCxnSpPr>
        <p:spPr>
          <a:xfrm>
            <a:off x="4093874" y="4717024"/>
            <a:ext cx="1406574" cy="0"/>
          </a:xfrm>
          <a:prstGeom prst="straightConnector1">
            <a:avLst/>
          </a:prstGeom>
          <a:ln w="2857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4203843" y="4206843"/>
            <a:ext cx="774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Gill Sans"/>
                <a:cs typeface="Gill Sans"/>
              </a:rPr>
              <a:t>Labeling </a:t>
            </a:r>
          </a:p>
          <a:p>
            <a:pPr algn="ct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Gill Sans"/>
                <a:cs typeface="Gill Sans"/>
              </a:rPr>
              <a:t>tasks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121" name="Straight Arrow Connector 120"/>
          <p:cNvCxnSpPr/>
          <p:nvPr/>
        </p:nvCxnSpPr>
        <p:spPr>
          <a:xfrm>
            <a:off x="4093874" y="5454543"/>
            <a:ext cx="1397037" cy="1"/>
          </a:xfrm>
          <a:prstGeom prst="straightConnector1">
            <a:avLst/>
          </a:prstGeom>
          <a:ln w="28575" cmpd="sng">
            <a:solidFill>
              <a:schemeClr val="bg1">
                <a:lumMod val="65000"/>
              </a:schemeClr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4093874" y="4918710"/>
            <a:ext cx="994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7F7F7F"/>
                </a:solidFill>
                <a:latin typeface="Gill Sans"/>
                <a:cs typeface="Gill Sans"/>
              </a:rPr>
              <a:t>Labels &amp;</a:t>
            </a:r>
          </a:p>
          <a:p>
            <a:pPr algn="ctr"/>
            <a:r>
              <a:rPr lang="en-US" sz="1400" dirty="0" smtClean="0">
                <a:solidFill>
                  <a:srgbClr val="7F7F7F"/>
                </a:solidFill>
                <a:latin typeface="Gill Sans"/>
                <a:cs typeface="Gill Sans"/>
              </a:rPr>
              <a:t>predictions</a:t>
            </a:r>
            <a:endParaRPr lang="en-US" sz="1400" dirty="0">
              <a:solidFill>
                <a:srgbClr val="7F7F7F"/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77419" y="5789691"/>
            <a:ext cx="6893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User</a:t>
            </a:r>
            <a:endParaRPr lang="en-US" sz="2000" dirty="0">
              <a:latin typeface="Gill Sans"/>
              <a:cs typeface="Gill Sans"/>
            </a:endParaRPr>
          </a:p>
        </p:txBody>
      </p:sp>
      <p:cxnSp>
        <p:nvCxnSpPr>
          <p:cNvPr id="65" name="Straight Arrow Connector 64"/>
          <p:cNvCxnSpPr>
            <a:stCxn id="100" idx="0"/>
            <a:endCxn id="93" idx="2"/>
          </p:cNvCxnSpPr>
          <p:nvPr/>
        </p:nvCxnSpPr>
        <p:spPr>
          <a:xfrm flipV="1">
            <a:off x="6862862" y="5120409"/>
            <a:ext cx="0" cy="202782"/>
          </a:xfrm>
          <a:prstGeom prst="straightConnector1">
            <a:avLst/>
          </a:prstGeom>
          <a:ln w="28575" cmpd="sng">
            <a:solidFill>
              <a:schemeClr val="bg1">
                <a:lumMod val="6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2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5327713" y="2417847"/>
            <a:ext cx="3076920" cy="1455392"/>
          </a:xfrm>
          <a:prstGeom prst="rect">
            <a:avLst/>
          </a:prstGeom>
          <a:solidFill>
            <a:schemeClr val="bg1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6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5473191" y="3013938"/>
            <a:ext cx="2175150" cy="738905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Gill Sans"/>
                <a:cs typeface="Gill Sans"/>
              </a:rPr>
              <a:t>Scheduler</a:t>
            </a:r>
            <a:endParaRPr lang="en-US" sz="16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27713" y="4182569"/>
            <a:ext cx="3073289" cy="1501457"/>
          </a:xfrm>
          <a:prstGeom prst="rect">
            <a:avLst/>
          </a:prstGeom>
          <a:solidFill>
            <a:schemeClr val="bg1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16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8" name="TextBox 47"/>
          <p:cNvSpPr txBox="1"/>
          <p:nvPr/>
        </p:nvSpPr>
        <p:spPr>
          <a:xfrm rot="5400000">
            <a:off x="8159875" y="4699490"/>
            <a:ext cx="828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Gill Sans"/>
                <a:cs typeface="Gill Sans"/>
              </a:rPr>
              <a:t>Batcher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5500448" y="4313639"/>
            <a:ext cx="2724828" cy="806770"/>
          </a:xfrm>
          <a:prstGeom prst="rect">
            <a:avLst/>
          </a:prstGeom>
          <a:solidFill>
            <a:schemeClr val="accent4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"/>
                <a:cs typeface="Gill Sans"/>
              </a:rPr>
              <a:t>Task Selector </a:t>
            </a:r>
            <a:endParaRPr lang="en-US" sz="16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97" name="Straight Arrow Connector 96"/>
          <p:cNvCxnSpPr/>
          <p:nvPr/>
        </p:nvCxnSpPr>
        <p:spPr>
          <a:xfrm flipV="1">
            <a:off x="6005918" y="3697844"/>
            <a:ext cx="0" cy="615794"/>
          </a:xfrm>
          <a:prstGeom prst="straightConnector1">
            <a:avLst/>
          </a:prstGeom>
          <a:ln w="2857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5984731" y="3881331"/>
            <a:ext cx="1004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Gill Sans"/>
                <a:cs typeface="Gill Sans"/>
              </a:rPr>
              <a:t>Task batch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5500447" y="5323191"/>
            <a:ext cx="2724829" cy="26382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"/>
                <a:cs typeface="Gill Sans"/>
              </a:rPr>
              <a:t>Model Trainer</a:t>
            </a:r>
            <a:endParaRPr lang="en-US" sz="16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" b="96444" l="0" r="100000"/>
                    </a14:imgEffect>
                  </a14:imgLayer>
                </a14:imgProps>
              </a:ext>
            </a:extLst>
          </a:blip>
          <a:srcRect l="19286" t="7518" r="25717" b="11978"/>
          <a:stretch/>
        </p:blipFill>
        <p:spPr>
          <a:xfrm flipH="1">
            <a:off x="3170902" y="3851328"/>
            <a:ext cx="922972" cy="1951611"/>
          </a:xfrm>
          <a:prstGeom prst="rect">
            <a:avLst/>
          </a:prstGeom>
        </p:spPr>
      </p:pic>
      <p:cxnSp>
        <p:nvCxnSpPr>
          <p:cNvPr id="106" name="Straight Arrow Connector 105"/>
          <p:cNvCxnSpPr/>
          <p:nvPr/>
        </p:nvCxnSpPr>
        <p:spPr>
          <a:xfrm>
            <a:off x="5044816" y="2214004"/>
            <a:ext cx="3908747" cy="0"/>
          </a:xfrm>
          <a:prstGeom prst="straightConnector1">
            <a:avLst/>
          </a:prstGeom>
          <a:ln w="28575" cmpd="sng">
            <a:solidFill>
              <a:schemeClr val="bg1">
                <a:lumMod val="75000"/>
              </a:schemeClr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>
            <a:off x="5044816" y="2214004"/>
            <a:ext cx="0" cy="3975797"/>
          </a:xfrm>
          <a:prstGeom prst="straightConnector1">
            <a:avLst/>
          </a:prstGeom>
          <a:ln w="28575" cmpd="sng">
            <a:solidFill>
              <a:schemeClr val="bg1">
                <a:lumMod val="75000"/>
              </a:schemeClr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783812" y="1290041"/>
            <a:ext cx="367403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Bariol Bold"/>
                <a:cs typeface="Bariol Bold"/>
              </a:rPr>
              <a:t>The </a:t>
            </a:r>
            <a:r>
              <a:rPr lang="en-US" sz="4400" dirty="0" err="1" smtClean="0">
                <a:latin typeface="Bariol Bold"/>
                <a:cs typeface="Bariol Bold"/>
              </a:rPr>
              <a:t>CLAMShell</a:t>
            </a:r>
            <a:endParaRPr lang="en-US" sz="4400" dirty="0">
              <a:latin typeface="Bariol Bold"/>
              <a:cs typeface="Bariol Bold"/>
            </a:endParaRPr>
          </a:p>
          <a:p>
            <a:pPr algn="ctr"/>
            <a:r>
              <a:rPr lang="en-US" sz="4400" dirty="0" smtClean="0">
                <a:latin typeface="Bariol Bold"/>
                <a:cs typeface="Bariol Bold"/>
              </a:rPr>
              <a:t>System</a:t>
            </a:r>
            <a:endParaRPr lang="en-US" sz="4400" dirty="0">
              <a:latin typeface="Bariol Bold"/>
              <a:cs typeface="Bariol Bold"/>
            </a:endParaRPr>
          </a:p>
        </p:txBody>
      </p:sp>
      <p:cxnSp>
        <p:nvCxnSpPr>
          <p:cNvPr id="116" name="Straight Arrow Connector 115"/>
          <p:cNvCxnSpPr>
            <a:endCxn id="93" idx="1"/>
          </p:cNvCxnSpPr>
          <p:nvPr/>
        </p:nvCxnSpPr>
        <p:spPr>
          <a:xfrm>
            <a:off x="4093874" y="4717024"/>
            <a:ext cx="1406574" cy="0"/>
          </a:xfrm>
          <a:prstGeom prst="straightConnector1">
            <a:avLst/>
          </a:prstGeom>
          <a:ln w="2857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4203843" y="4206843"/>
            <a:ext cx="774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Gill Sans"/>
                <a:cs typeface="Gill Sans"/>
              </a:rPr>
              <a:t>Labeling </a:t>
            </a:r>
          </a:p>
          <a:p>
            <a:pPr algn="ct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Gill Sans"/>
                <a:cs typeface="Gill Sans"/>
              </a:rPr>
              <a:t>tasks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121" name="Straight Arrow Connector 120"/>
          <p:cNvCxnSpPr/>
          <p:nvPr/>
        </p:nvCxnSpPr>
        <p:spPr>
          <a:xfrm>
            <a:off x="4093874" y="5454543"/>
            <a:ext cx="1397037" cy="1"/>
          </a:xfrm>
          <a:prstGeom prst="straightConnector1">
            <a:avLst/>
          </a:prstGeom>
          <a:ln w="28575" cmpd="sng">
            <a:solidFill>
              <a:schemeClr val="bg1">
                <a:lumMod val="65000"/>
              </a:schemeClr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4093874" y="4918710"/>
            <a:ext cx="994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7F7F7F"/>
                </a:solidFill>
                <a:latin typeface="Gill Sans"/>
                <a:cs typeface="Gill Sans"/>
              </a:rPr>
              <a:t>Labels &amp;</a:t>
            </a:r>
          </a:p>
          <a:p>
            <a:pPr algn="ctr"/>
            <a:r>
              <a:rPr lang="en-US" sz="1400" dirty="0" smtClean="0">
                <a:solidFill>
                  <a:srgbClr val="7F7F7F"/>
                </a:solidFill>
                <a:latin typeface="Gill Sans"/>
                <a:cs typeface="Gill Sans"/>
              </a:rPr>
              <a:t>predictions</a:t>
            </a:r>
            <a:endParaRPr lang="en-US" sz="1400" dirty="0">
              <a:solidFill>
                <a:srgbClr val="7F7F7F"/>
              </a:solidFill>
              <a:latin typeface="Gill Sans"/>
              <a:cs typeface="Gill San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473191" y="2529082"/>
            <a:ext cx="2752086" cy="3279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Gill Sans"/>
                <a:cs typeface="Gill Sans"/>
              </a:rPr>
              <a:t>Pool Manager</a:t>
            </a:r>
            <a:endParaRPr lang="en-US" sz="16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582716" y="3380171"/>
            <a:ext cx="861795" cy="283692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rgbClr val="7F7F7F"/>
                </a:solidFill>
                <a:latin typeface="Gill Sans"/>
                <a:cs typeface="Gill Sans"/>
              </a:rPr>
              <a:t>Mitigator</a:t>
            </a:r>
            <a:endParaRPr lang="en-US" sz="1400" dirty="0">
              <a:solidFill>
                <a:srgbClr val="7F7F7F"/>
              </a:solidFill>
              <a:latin typeface="Gill Sans"/>
              <a:cs typeface="Gill San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515677" y="3380171"/>
            <a:ext cx="1005086" cy="283692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7F7F7F"/>
                </a:solidFill>
                <a:latin typeface="Gill Sans"/>
                <a:cs typeface="Gill Sans"/>
              </a:rPr>
              <a:t>Maintainer</a:t>
            </a:r>
            <a:endParaRPr lang="en-US" sz="1400" dirty="0">
              <a:solidFill>
                <a:srgbClr val="7F7F7F"/>
              </a:solidFill>
              <a:latin typeface="Gill Sans"/>
              <a:cs typeface="Gill Sans"/>
            </a:endParaRPr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6005918" y="2857051"/>
            <a:ext cx="0" cy="164243"/>
          </a:xfrm>
          <a:prstGeom prst="straightConnector1">
            <a:avLst/>
          </a:prstGeom>
          <a:ln w="2857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 rot="5400000">
            <a:off x="8072615" y="2969192"/>
            <a:ext cx="10025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Gill Sans"/>
                <a:cs typeface="Gill Sans"/>
              </a:rPr>
              <a:t>LifeGuard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77419" y="5789691"/>
            <a:ext cx="6893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User</a:t>
            </a:r>
            <a:endParaRPr lang="en-US" sz="2000" dirty="0">
              <a:latin typeface="Gill Sans"/>
              <a:cs typeface="Gill Sans"/>
            </a:endParaRPr>
          </a:p>
        </p:txBody>
      </p:sp>
      <p:cxnSp>
        <p:nvCxnSpPr>
          <p:cNvPr id="65" name="Straight Arrow Connector 64"/>
          <p:cNvCxnSpPr>
            <a:stCxn id="100" idx="0"/>
            <a:endCxn id="93" idx="2"/>
          </p:cNvCxnSpPr>
          <p:nvPr/>
        </p:nvCxnSpPr>
        <p:spPr>
          <a:xfrm flipV="1">
            <a:off x="6862862" y="5120409"/>
            <a:ext cx="0" cy="202782"/>
          </a:xfrm>
          <a:prstGeom prst="straightConnector1">
            <a:avLst/>
          </a:prstGeom>
          <a:ln w="28575" cmpd="sng">
            <a:solidFill>
              <a:schemeClr val="bg1">
                <a:lumMod val="6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9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5327713" y="2417847"/>
            <a:ext cx="3076920" cy="1455392"/>
          </a:xfrm>
          <a:prstGeom prst="rect">
            <a:avLst/>
          </a:prstGeom>
          <a:solidFill>
            <a:schemeClr val="bg1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6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5473191" y="3013938"/>
            <a:ext cx="2175150" cy="738905"/>
          </a:xfrm>
          <a:prstGeom prst="rect">
            <a:avLst/>
          </a:prstGeom>
          <a:solidFill>
            <a:schemeClr val="accent2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Gill Sans"/>
                <a:cs typeface="Gill Sans"/>
              </a:rPr>
              <a:t>Scheduler</a:t>
            </a:r>
            <a:endParaRPr lang="en-US" sz="16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27816" y="136072"/>
            <a:ext cx="3076816" cy="1206290"/>
          </a:xfrm>
          <a:prstGeom prst="rect">
            <a:avLst/>
          </a:prstGeom>
          <a:solidFill>
            <a:schemeClr val="bg1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6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27713" y="4182569"/>
            <a:ext cx="3073289" cy="1501457"/>
          </a:xfrm>
          <a:prstGeom prst="rect">
            <a:avLst/>
          </a:prstGeom>
          <a:solidFill>
            <a:schemeClr val="bg1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16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8" name="TextBox 47"/>
          <p:cNvSpPr txBox="1"/>
          <p:nvPr/>
        </p:nvSpPr>
        <p:spPr>
          <a:xfrm rot="5400000">
            <a:off x="8159875" y="4699490"/>
            <a:ext cx="828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Gill Sans"/>
                <a:cs typeface="Gill Sans"/>
              </a:rPr>
              <a:t>Batcher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49" name="TextBox 48"/>
          <p:cNvSpPr txBox="1"/>
          <p:nvPr/>
        </p:nvSpPr>
        <p:spPr>
          <a:xfrm rot="5400000">
            <a:off x="8244363" y="552189"/>
            <a:ext cx="9053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Gill Sans"/>
                <a:cs typeface="Gill Sans"/>
              </a:rPr>
              <a:t>Crowd </a:t>
            </a: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Gill Sans"/>
                <a:cs typeface="Gill Sans"/>
              </a:rPr>
              <a:t>Platform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 flipH="1" flipV="1">
            <a:off x="5948504" y="1212709"/>
            <a:ext cx="293192" cy="1121421"/>
          </a:xfrm>
          <a:prstGeom prst="straightConnector1">
            <a:avLst/>
          </a:prstGeom>
          <a:ln w="2857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 rot="4541744">
            <a:off x="5385544" y="1531328"/>
            <a:ext cx="90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7F7F7F"/>
                </a:solidFill>
                <a:latin typeface="Gill Sans"/>
                <a:cs typeface="Gill Sans"/>
              </a:rPr>
              <a:t>Mitigation</a:t>
            </a:r>
          </a:p>
          <a:p>
            <a:pPr algn="ctr"/>
            <a:r>
              <a:rPr lang="en-US" sz="1400" dirty="0" smtClean="0">
                <a:solidFill>
                  <a:srgbClr val="7F7F7F"/>
                </a:solidFill>
                <a:latin typeface="Gill Sans"/>
                <a:cs typeface="Gill Sans"/>
              </a:rPr>
              <a:t>task</a:t>
            </a:r>
            <a:endParaRPr lang="en-US" sz="1400" dirty="0">
              <a:solidFill>
                <a:srgbClr val="7F7F7F"/>
              </a:solidFill>
              <a:latin typeface="Gill Sans"/>
              <a:cs typeface="Gill Sans"/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 flipV="1">
            <a:off x="6241697" y="1202781"/>
            <a:ext cx="796561" cy="1131349"/>
          </a:xfrm>
          <a:prstGeom prst="straightConnector1">
            <a:avLst/>
          </a:prstGeom>
          <a:ln w="2857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 rot="18276193">
            <a:off x="6044222" y="1592870"/>
            <a:ext cx="8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7F7F7F"/>
                </a:solidFill>
                <a:latin typeface="Gill Sans"/>
                <a:cs typeface="Gill Sans"/>
              </a:rPr>
              <a:t>New task</a:t>
            </a:r>
            <a:endParaRPr lang="en-US" sz="1400" dirty="0">
              <a:solidFill>
                <a:srgbClr val="7F7F7F"/>
              </a:solidFill>
              <a:latin typeface="Gill Sans"/>
              <a:cs typeface="Gill Sans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5500448" y="4313639"/>
            <a:ext cx="2724828" cy="806770"/>
          </a:xfrm>
          <a:prstGeom prst="rect">
            <a:avLst/>
          </a:prstGeom>
          <a:solidFill>
            <a:schemeClr val="accent4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"/>
                <a:cs typeface="Gill Sans"/>
              </a:rPr>
              <a:t>Task Selector </a:t>
            </a:r>
            <a:endParaRPr lang="en-US" sz="16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97" name="Straight Arrow Connector 96"/>
          <p:cNvCxnSpPr/>
          <p:nvPr/>
        </p:nvCxnSpPr>
        <p:spPr>
          <a:xfrm flipV="1">
            <a:off x="6005918" y="3697844"/>
            <a:ext cx="0" cy="615794"/>
          </a:xfrm>
          <a:prstGeom prst="straightConnector1">
            <a:avLst/>
          </a:prstGeom>
          <a:ln w="2857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5984731" y="3881331"/>
            <a:ext cx="1004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Gill Sans"/>
                <a:cs typeface="Gill Sans"/>
              </a:rPr>
              <a:t>Task batch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5500447" y="5323191"/>
            <a:ext cx="2724829" cy="26382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"/>
                <a:cs typeface="Gill Sans"/>
              </a:rPr>
              <a:t>Model Trainer</a:t>
            </a:r>
            <a:endParaRPr lang="en-US" sz="16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490911" y="501866"/>
            <a:ext cx="592085" cy="700690"/>
          </a:xfrm>
          <a:prstGeom prst="rect">
            <a:avLst/>
          </a:prstGeom>
          <a:solidFill>
            <a:schemeClr val="bg1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solidFill>
                  <a:srgbClr val="7F7F7F"/>
                </a:solidFill>
                <a:latin typeface="Gill Sans"/>
                <a:cs typeface="Gill Sans"/>
              </a:rPr>
              <a:t>S</a:t>
            </a:r>
            <a:r>
              <a:rPr lang="en-US" sz="1400" baseline="-25000" dirty="0" smtClean="0">
                <a:solidFill>
                  <a:srgbClr val="7F7F7F"/>
                </a:solidFill>
                <a:latin typeface="Gill Sans"/>
                <a:cs typeface="Gill Sans"/>
              </a:rPr>
              <a:t>1</a:t>
            </a:r>
            <a:endParaRPr lang="en-US" sz="1400" baseline="-25000" dirty="0">
              <a:solidFill>
                <a:srgbClr val="7F7F7F"/>
              </a:solidFill>
              <a:latin typeface="Gill Sans"/>
              <a:cs typeface="Gill San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490912" y="771853"/>
            <a:ext cx="595718" cy="430926"/>
          </a:xfrm>
          <a:prstGeom prst="rect">
            <a:avLst/>
          </a:prstGeom>
          <a:solidFill>
            <a:schemeClr val="accent1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latin typeface="Gill Sans"/>
                <a:cs typeface="Gill Sans"/>
              </a:rPr>
              <a:t>T</a:t>
            </a:r>
            <a:r>
              <a:rPr lang="en-US" sz="1600" baseline="-25000" dirty="0" smtClean="0">
                <a:latin typeface="Gill Sans"/>
                <a:cs typeface="Gill Sans"/>
              </a:rPr>
              <a:t>0</a:t>
            </a:r>
            <a:r>
              <a:rPr lang="en-US" sz="1600" dirty="0" smtClean="0">
                <a:latin typeface="Gill Sans"/>
                <a:cs typeface="Gill Sans"/>
              </a:rPr>
              <a:t>’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219595" y="501866"/>
            <a:ext cx="592085" cy="700690"/>
          </a:xfrm>
          <a:prstGeom prst="rect">
            <a:avLst/>
          </a:prstGeom>
          <a:solidFill>
            <a:schemeClr val="bg1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solidFill>
                  <a:srgbClr val="7F7F7F"/>
                </a:solidFill>
                <a:latin typeface="Gill Sans"/>
                <a:cs typeface="Gill Sans"/>
              </a:rPr>
              <a:t>S</a:t>
            </a:r>
            <a:r>
              <a:rPr lang="en-US" sz="1400" baseline="-25000" dirty="0" smtClean="0">
                <a:solidFill>
                  <a:srgbClr val="7F7F7F"/>
                </a:solidFill>
                <a:latin typeface="Gill Sans"/>
                <a:cs typeface="Gill Sans"/>
              </a:rPr>
              <a:t>2</a:t>
            </a:r>
            <a:endParaRPr lang="en-US" sz="1400" baseline="-25000" dirty="0">
              <a:solidFill>
                <a:srgbClr val="7F7F7F"/>
              </a:solidFill>
              <a:latin typeface="Gill Sans"/>
              <a:cs typeface="Gill San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6215962" y="781781"/>
            <a:ext cx="595718" cy="430926"/>
          </a:xfrm>
          <a:prstGeom prst="rect">
            <a:avLst/>
          </a:prstGeom>
          <a:solidFill>
            <a:schemeClr val="accent1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latin typeface="Gill Sans"/>
                <a:cs typeface="Gill Sans"/>
              </a:rPr>
              <a:t>T</a:t>
            </a:r>
            <a:r>
              <a:rPr lang="en-US" sz="1600" baseline="-25000" dirty="0" smtClean="0">
                <a:latin typeface="Gill Sans"/>
                <a:cs typeface="Gill Sans"/>
              </a:rPr>
              <a:t>0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944645" y="501866"/>
            <a:ext cx="592085" cy="700690"/>
          </a:xfrm>
          <a:prstGeom prst="rect">
            <a:avLst/>
          </a:prstGeom>
          <a:solidFill>
            <a:schemeClr val="bg1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solidFill>
                  <a:srgbClr val="7F7F7F"/>
                </a:solidFill>
                <a:latin typeface="Gill Sans"/>
                <a:cs typeface="Gill Sans"/>
              </a:rPr>
              <a:t>S</a:t>
            </a:r>
            <a:r>
              <a:rPr lang="en-US" sz="1400" baseline="-25000" dirty="0" smtClean="0">
                <a:solidFill>
                  <a:srgbClr val="7F7F7F"/>
                </a:solidFill>
                <a:latin typeface="Gill Sans"/>
                <a:cs typeface="Gill Sans"/>
              </a:rPr>
              <a:t>3</a:t>
            </a:r>
            <a:endParaRPr lang="en-US" sz="1400" baseline="-25000" dirty="0">
              <a:solidFill>
                <a:srgbClr val="7F7F7F"/>
              </a:solidFill>
              <a:latin typeface="Gill Sans"/>
              <a:cs typeface="Gill Sans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941012" y="781781"/>
            <a:ext cx="595718" cy="430926"/>
          </a:xfrm>
          <a:prstGeom prst="rect">
            <a:avLst/>
          </a:prstGeom>
          <a:solidFill>
            <a:schemeClr val="accent1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latin typeface="Gill Sans"/>
                <a:cs typeface="Gill Sans"/>
              </a:rPr>
              <a:t>T</a:t>
            </a:r>
            <a:r>
              <a:rPr lang="en-US" sz="1600" baseline="-25000" dirty="0" smtClean="0">
                <a:latin typeface="Gill Sans"/>
                <a:cs typeface="Gill Sans"/>
              </a:rPr>
              <a:t>1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682253" y="501866"/>
            <a:ext cx="592085" cy="700690"/>
          </a:xfrm>
          <a:prstGeom prst="rect">
            <a:avLst/>
          </a:prstGeom>
          <a:solidFill>
            <a:schemeClr val="bg1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solidFill>
                  <a:srgbClr val="7F7F7F"/>
                </a:solidFill>
                <a:latin typeface="Gill Sans"/>
                <a:cs typeface="Gill Sans"/>
              </a:rPr>
              <a:t>S</a:t>
            </a:r>
            <a:r>
              <a:rPr lang="en-US" sz="1400" baseline="-25000" dirty="0" smtClean="0">
                <a:solidFill>
                  <a:srgbClr val="7F7F7F"/>
                </a:solidFill>
                <a:latin typeface="Gill Sans"/>
                <a:cs typeface="Gill Sans"/>
              </a:rPr>
              <a:t>4</a:t>
            </a:r>
            <a:endParaRPr lang="en-US" sz="1400" baseline="-25000" dirty="0">
              <a:solidFill>
                <a:srgbClr val="7F7F7F"/>
              </a:solidFill>
              <a:latin typeface="Gill Sans"/>
              <a:cs typeface="Gill San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93986" y="419032"/>
            <a:ext cx="5822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FF0000"/>
                </a:solidFill>
                <a:latin typeface="Gill Sans"/>
                <a:ea typeface="Zapf Dingbats"/>
                <a:cs typeface="Gill Sans"/>
                <a:sym typeface="Zapf Dingbats"/>
              </a:rPr>
              <a:t>✗</a:t>
            </a:r>
            <a:endParaRPr lang="en-US" sz="54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cxnSp>
        <p:nvCxnSpPr>
          <p:cNvPr id="89" name="Straight Arrow Connector 88"/>
          <p:cNvCxnSpPr/>
          <p:nvPr/>
        </p:nvCxnSpPr>
        <p:spPr>
          <a:xfrm flipH="1" flipV="1">
            <a:off x="7966683" y="1342361"/>
            <a:ext cx="6126" cy="2971277"/>
          </a:xfrm>
          <a:prstGeom prst="straightConnector1">
            <a:avLst/>
          </a:prstGeom>
          <a:ln w="28575" cmpd="sng">
            <a:solidFill>
              <a:schemeClr val="bg1">
                <a:lumMod val="65000"/>
              </a:schemeClr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 rot="5400000">
            <a:off x="7809944" y="1639050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7F7F7F"/>
                </a:solidFill>
                <a:latin typeface="Gill Sans"/>
                <a:cs typeface="Gill Sans"/>
              </a:rPr>
              <a:t>Labels</a:t>
            </a:r>
            <a:endParaRPr lang="en-US" sz="1400" dirty="0">
              <a:solidFill>
                <a:srgbClr val="7F7F7F"/>
              </a:solidFill>
              <a:latin typeface="Gill Sans"/>
              <a:cs typeface="Gill Sans"/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" b="96444" l="0" r="100000"/>
                    </a14:imgEffect>
                  </a14:imgLayer>
                </a14:imgProps>
              </a:ext>
            </a:extLst>
          </a:blip>
          <a:srcRect l="19286" t="7518" r="25717" b="11978"/>
          <a:stretch/>
        </p:blipFill>
        <p:spPr>
          <a:xfrm flipH="1">
            <a:off x="3170902" y="3851328"/>
            <a:ext cx="922972" cy="1951611"/>
          </a:xfrm>
          <a:prstGeom prst="rect">
            <a:avLst/>
          </a:prstGeom>
        </p:spPr>
      </p:pic>
      <p:cxnSp>
        <p:nvCxnSpPr>
          <p:cNvPr id="106" name="Straight Arrow Connector 105"/>
          <p:cNvCxnSpPr/>
          <p:nvPr/>
        </p:nvCxnSpPr>
        <p:spPr>
          <a:xfrm>
            <a:off x="5044816" y="2214004"/>
            <a:ext cx="3908747" cy="0"/>
          </a:xfrm>
          <a:prstGeom prst="straightConnector1">
            <a:avLst/>
          </a:prstGeom>
          <a:ln w="28575" cmpd="sng">
            <a:solidFill>
              <a:schemeClr val="bg1">
                <a:lumMod val="75000"/>
              </a:schemeClr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>
            <a:off x="5044816" y="2214004"/>
            <a:ext cx="0" cy="3975797"/>
          </a:xfrm>
          <a:prstGeom prst="straightConnector1">
            <a:avLst/>
          </a:prstGeom>
          <a:ln w="28575" cmpd="sng">
            <a:solidFill>
              <a:schemeClr val="bg1">
                <a:lumMod val="75000"/>
              </a:schemeClr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783812" y="1290041"/>
            <a:ext cx="367403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Bariol Bold"/>
                <a:cs typeface="Bariol Bold"/>
              </a:rPr>
              <a:t>The </a:t>
            </a:r>
            <a:r>
              <a:rPr lang="en-US" sz="4400" dirty="0" err="1" smtClean="0">
                <a:latin typeface="Bariol Bold"/>
                <a:cs typeface="Bariol Bold"/>
              </a:rPr>
              <a:t>CLAMShell</a:t>
            </a:r>
            <a:endParaRPr lang="en-US" sz="4400" dirty="0">
              <a:latin typeface="Bariol Bold"/>
              <a:cs typeface="Bariol Bold"/>
            </a:endParaRPr>
          </a:p>
          <a:p>
            <a:pPr algn="ctr"/>
            <a:r>
              <a:rPr lang="en-US" sz="4400" dirty="0" smtClean="0">
                <a:latin typeface="Bariol Bold"/>
                <a:cs typeface="Bariol Bold"/>
              </a:rPr>
              <a:t>System</a:t>
            </a:r>
            <a:endParaRPr lang="en-US" sz="4400" dirty="0">
              <a:latin typeface="Bariol Bold"/>
              <a:cs typeface="Bariol Bold"/>
            </a:endParaRPr>
          </a:p>
        </p:txBody>
      </p:sp>
      <p:cxnSp>
        <p:nvCxnSpPr>
          <p:cNvPr id="116" name="Straight Arrow Connector 115"/>
          <p:cNvCxnSpPr>
            <a:endCxn id="93" idx="1"/>
          </p:cNvCxnSpPr>
          <p:nvPr/>
        </p:nvCxnSpPr>
        <p:spPr>
          <a:xfrm>
            <a:off x="4093874" y="4717024"/>
            <a:ext cx="1406574" cy="0"/>
          </a:xfrm>
          <a:prstGeom prst="straightConnector1">
            <a:avLst/>
          </a:prstGeom>
          <a:ln w="2857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4203843" y="4206843"/>
            <a:ext cx="774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Gill Sans"/>
                <a:cs typeface="Gill Sans"/>
              </a:rPr>
              <a:t>Labeling </a:t>
            </a:r>
          </a:p>
          <a:p>
            <a:pPr algn="ct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Gill Sans"/>
                <a:cs typeface="Gill Sans"/>
              </a:rPr>
              <a:t>tasks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121" name="Straight Arrow Connector 120"/>
          <p:cNvCxnSpPr/>
          <p:nvPr/>
        </p:nvCxnSpPr>
        <p:spPr>
          <a:xfrm>
            <a:off x="4093874" y="5454543"/>
            <a:ext cx="1397037" cy="1"/>
          </a:xfrm>
          <a:prstGeom prst="straightConnector1">
            <a:avLst/>
          </a:prstGeom>
          <a:ln w="28575" cmpd="sng">
            <a:solidFill>
              <a:schemeClr val="bg1">
                <a:lumMod val="65000"/>
              </a:schemeClr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4093874" y="4918710"/>
            <a:ext cx="994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7F7F7F"/>
                </a:solidFill>
                <a:latin typeface="Gill Sans"/>
                <a:cs typeface="Gill Sans"/>
              </a:rPr>
              <a:t>Labels &amp;</a:t>
            </a:r>
          </a:p>
          <a:p>
            <a:pPr algn="ctr"/>
            <a:r>
              <a:rPr lang="en-US" sz="1400" dirty="0" smtClean="0">
                <a:solidFill>
                  <a:srgbClr val="7F7F7F"/>
                </a:solidFill>
                <a:latin typeface="Gill Sans"/>
                <a:cs typeface="Gill Sans"/>
              </a:rPr>
              <a:t>predictions</a:t>
            </a:r>
            <a:endParaRPr lang="en-US" sz="1400" dirty="0">
              <a:solidFill>
                <a:srgbClr val="7F7F7F"/>
              </a:solidFill>
              <a:latin typeface="Gill Sans"/>
              <a:cs typeface="Gill Sans"/>
            </a:endParaRPr>
          </a:p>
        </p:txBody>
      </p:sp>
      <p:cxnSp>
        <p:nvCxnSpPr>
          <p:cNvPr id="135" name="Straight Arrow Connector 134"/>
          <p:cNvCxnSpPr/>
          <p:nvPr/>
        </p:nvCxnSpPr>
        <p:spPr>
          <a:xfrm flipV="1">
            <a:off x="6241696" y="1212709"/>
            <a:ext cx="1542175" cy="1121421"/>
          </a:xfrm>
          <a:prstGeom prst="straightConnector1">
            <a:avLst/>
          </a:prstGeom>
          <a:ln w="2857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 rot="19416082">
            <a:off x="6945372" y="1615960"/>
            <a:ext cx="652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  <a:latin typeface="Gill Sans"/>
                <a:cs typeface="Gill Sans"/>
              </a:rPr>
              <a:t>C</a:t>
            </a:r>
            <a:r>
              <a:rPr lang="en-US" sz="1400" dirty="0" smtClean="0">
                <a:solidFill>
                  <a:srgbClr val="7F7F7F"/>
                </a:solidFill>
                <a:latin typeface="Gill Sans"/>
                <a:cs typeface="Gill Sans"/>
              </a:rPr>
              <a:t>hurn</a:t>
            </a:r>
            <a:endParaRPr lang="en-US" sz="1400" dirty="0">
              <a:solidFill>
                <a:srgbClr val="7F7F7F"/>
              </a:solidFill>
              <a:latin typeface="Gill Sans"/>
              <a:cs typeface="Gill San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473191" y="2529082"/>
            <a:ext cx="2752086" cy="3279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Gill Sans"/>
                <a:cs typeface="Gill Sans"/>
              </a:rPr>
              <a:t>Pool Manager</a:t>
            </a:r>
            <a:endParaRPr lang="en-US" sz="16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582716" y="3380171"/>
            <a:ext cx="861795" cy="283692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rgbClr val="7F7F7F"/>
                </a:solidFill>
                <a:latin typeface="Gill Sans"/>
                <a:cs typeface="Gill Sans"/>
              </a:rPr>
              <a:t>Mitigator</a:t>
            </a:r>
            <a:endParaRPr lang="en-US" sz="1400" dirty="0">
              <a:solidFill>
                <a:srgbClr val="7F7F7F"/>
              </a:solidFill>
              <a:latin typeface="Gill Sans"/>
              <a:cs typeface="Gill San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515677" y="3380171"/>
            <a:ext cx="1005086" cy="283692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7F7F7F"/>
                </a:solidFill>
                <a:latin typeface="Gill Sans"/>
                <a:cs typeface="Gill Sans"/>
              </a:rPr>
              <a:t>Maintainer</a:t>
            </a:r>
            <a:endParaRPr lang="en-US" sz="1400" dirty="0">
              <a:solidFill>
                <a:srgbClr val="7F7F7F"/>
              </a:solidFill>
              <a:latin typeface="Gill Sans"/>
              <a:cs typeface="Gill Sans"/>
            </a:endParaRPr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6241696" y="2334130"/>
            <a:ext cx="0" cy="194953"/>
          </a:xfrm>
          <a:prstGeom prst="straightConnector1">
            <a:avLst/>
          </a:prstGeom>
          <a:ln w="28575" cmpd="sng">
            <a:solidFill>
              <a:schemeClr val="bg1">
                <a:lumMod val="6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6005918" y="2857051"/>
            <a:ext cx="0" cy="164243"/>
          </a:xfrm>
          <a:prstGeom prst="straightConnector1">
            <a:avLst/>
          </a:prstGeom>
          <a:ln w="2857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 rot="5400000">
            <a:off x="8072615" y="2969192"/>
            <a:ext cx="10025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Gill Sans"/>
                <a:cs typeface="Gill Sans"/>
              </a:rPr>
              <a:t>LifeGuard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77419" y="5789691"/>
            <a:ext cx="6893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User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988971" y="148056"/>
            <a:ext cx="1754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7F7F7F"/>
                </a:solidFill>
              </a:rPr>
              <a:t>Retainer Pool Slots</a:t>
            </a:r>
            <a:endParaRPr lang="en-US" sz="1600" dirty="0">
              <a:solidFill>
                <a:srgbClr val="7F7F7F"/>
              </a:solidFill>
            </a:endParaRPr>
          </a:p>
        </p:txBody>
      </p:sp>
      <p:cxnSp>
        <p:nvCxnSpPr>
          <p:cNvPr id="65" name="Straight Arrow Connector 64"/>
          <p:cNvCxnSpPr>
            <a:stCxn id="100" idx="0"/>
            <a:endCxn id="93" idx="2"/>
          </p:cNvCxnSpPr>
          <p:nvPr/>
        </p:nvCxnSpPr>
        <p:spPr>
          <a:xfrm flipV="1">
            <a:off x="6862862" y="5120409"/>
            <a:ext cx="0" cy="202782"/>
          </a:xfrm>
          <a:prstGeom prst="straightConnector1">
            <a:avLst/>
          </a:prstGeom>
          <a:ln w="28575" cmpd="sng">
            <a:solidFill>
              <a:schemeClr val="bg1">
                <a:lumMod val="6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97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-163" r="54"/>
          <a:stretch/>
        </p:blipFill>
        <p:spPr>
          <a:xfrm>
            <a:off x="0" y="1271788"/>
            <a:ext cx="9144000" cy="37196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5616" y="5103812"/>
            <a:ext cx="1435100" cy="14351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6" y="5467512"/>
            <a:ext cx="3364182" cy="7178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1302" y="5500537"/>
            <a:ext cx="3554731" cy="64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7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6210"/>
            <a:ext cx="8229600" cy="5234699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err="1" smtClean="0"/>
              <a:t>AMPCrowd</a:t>
            </a: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https://amplab.github.io/ampcrowd</a:t>
            </a:r>
            <a:r>
              <a:rPr lang="en-US" dirty="0" smtClean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	</a:t>
            </a:r>
            <a:r>
              <a:rPr lang="en-US" dirty="0" smtClean="0"/>
              <a:t>Python</a:t>
            </a:r>
            <a:r>
              <a:rPr lang="en-US" dirty="0"/>
              <a:t>/</a:t>
            </a:r>
            <a:r>
              <a:rPr lang="en-US" dirty="0" err="1"/>
              <a:t>Django</a:t>
            </a:r>
            <a:r>
              <a:rPr lang="en-US" dirty="0"/>
              <a:t>/</a:t>
            </a:r>
            <a:r>
              <a:rPr lang="en-US" dirty="0" err="1" smtClean="0"/>
              <a:t>PostgreSQL</a:t>
            </a:r>
            <a:endParaRPr lang="en-US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	</a:t>
            </a:r>
            <a:r>
              <a:rPr lang="en-US" b="1" dirty="0" smtClean="0">
                <a:solidFill>
                  <a:srgbClr val="4F81BD"/>
                </a:solidFill>
              </a:rPr>
              <a:t>Declarative API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	Crowd </a:t>
            </a:r>
            <a:r>
              <a:rPr lang="en-US" b="1" dirty="0" smtClean="0">
                <a:solidFill>
                  <a:srgbClr val="4F81BD"/>
                </a:solidFill>
              </a:rPr>
              <a:t>platform-independent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	Automated </a:t>
            </a:r>
            <a:r>
              <a:rPr lang="en-US" b="1" dirty="0" smtClean="0">
                <a:solidFill>
                  <a:srgbClr val="4F81BD"/>
                </a:solidFill>
              </a:rPr>
              <a:t>quality control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	+ All the </a:t>
            </a:r>
            <a:r>
              <a:rPr lang="en-US" b="1" dirty="0" smtClean="0">
                <a:solidFill>
                  <a:srgbClr val="4F81BD"/>
                </a:solidFill>
              </a:rPr>
              <a:t>low-latency </a:t>
            </a:r>
            <a:r>
              <a:rPr lang="en-US" dirty="0" smtClean="0"/>
              <a:t>techniques in this talk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61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latency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 Time</a:t>
            </a:r>
          </a:p>
          <a:p>
            <a:r>
              <a:rPr lang="en-US" dirty="0" smtClean="0"/>
              <a:t>Recruitment Time</a:t>
            </a:r>
          </a:p>
          <a:p>
            <a:r>
              <a:rPr lang="en-US" dirty="0" smtClean="0"/>
              <a:t>Batch Time</a:t>
            </a:r>
          </a:p>
          <a:p>
            <a:r>
              <a:rPr lang="en-US" dirty="0" smtClean="0"/>
              <a:t>Learning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1" t="18182"/>
          <a:stretch/>
        </p:blipFill>
        <p:spPr>
          <a:xfrm>
            <a:off x="3653722" y="2802660"/>
            <a:ext cx="5033078" cy="355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latency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Work Time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Recruitment Time</a:t>
            </a:r>
          </a:p>
          <a:p>
            <a:r>
              <a:rPr lang="en-US" b="1" dirty="0" smtClean="0"/>
              <a:t>Batch Time</a:t>
            </a:r>
          </a:p>
          <a:p>
            <a:pPr marL="457200" lvl="1" indent="0">
              <a:buNone/>
            </a:pPr>
            <a:r>
              <a:rPr lang="en-US" dirty="0" smtClean="0"/>
              <a:t>Reduce </a:t>
            </a:r>
            <a:r>
              <a:rPr lang="en-US" dirty="0"/>
              <a:t>t</a:t>
            </a:r>
            <a:r>
              <a:rPr lang="en-US" dirty="0" smtClean="0"/>
              <a:t>ail latency with </a:t>
            </a:r>
            <a:r>
              <a:rPr lang="en-US" b="1" dirty="0" smtClean="0">
                <a:solidFill>
                  <a:schemeClr val="accent1"/>
                </a:solidFill>
              </a:rPr>
              <a:t>straggler mitigation</a:t>
            </a:r>
          </a:p>
          <a:p>
            <a:pPr marL="457200" lvl="1" indent="0">
              <a:buNone/>
            </a:pPr>
            <a:r>
              <a:rPr lang="en-US" dirty="0" smtClean="0"/>
              <a:t>Reduce average latency with </a:t>
            </a:r>
            <a:r>
              <a:rPr lang="en-US" b="1" dirty="0" smtClean="0">
                <a:solidFill>
                  <a:schemeClr val="accent1"/>
                </a:solidFill>
              </a:rPr>
              <a:t>pool maintenance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Learning Time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30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Reducing batch </a:t>
            </a:r>
            <a:r>
              <a:rPr lang="en-US" dirty="0"/>
              <a:t>t</a:t>
            </a:r>
            <a:r>
              <a:rPr lang="en-US" dirty="0" smtClean="0"/>
              <a:t>ime</a:t>
            </a:r>
            <a:endParaRPr lang="en-US" dirty="0"/>
          </a:p>
        </p:txBody>
      </p:sp>
      <p:pic>
        <p:nvPicPr>
          <p:cNvPr id="4" name="Picture 3" descr="dist_kraska_work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9144000" cy="399199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28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Reducing batch </a:t>
            </a:r>
            <a:r>
              <a:rPr lang="en-US" dirty="0"/>
              <a:t>t</a:t>
            </a:r>
            <a:r>
              <a:rPr lang="en-US" dirty="0" smtClean="0"/>
              <a:t>ime: tail </a:t>
            </a:r>
            <a:r>
              <a:rPr lang="en-US" dirty="0"/>
              <a:t>l</a:t>
            </a:r>
            <a:r>
              <a:rPr lang="en-US" dirty="0" smtClean="0"/>
              <a:t>atency</a:t>
            </a:r>
            <a:endParaRPr lang="en-US" dirty="0"/>
          </a:p>
        </p:txBody>
      </p:sp>
      <p:pic>
        <p:nvPicPr>
          <p:cNvPr id="4" name="Picture 3" descr="dist_kraska_work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9144000" cy="39919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flipH="1">
            <a:off x="4849090" y="1802306"/>
            <a:ext cx="3725887" cy="922422"/>
          </a:xfrm>
          <a:prstGeom prst="rect">
            <a:avLst/>
          </a:prstGeom>
          <a:noFill/>
          <a:ln w="5715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urved Connector 5"/>
          <p:cNvCxnSpPr/>
          <p:nvPr/>
        </p:nvCxnSpPr>
        <p:spPr>
          <a:xfrm rot="16200000" flipV="1">
            <a:off x="5657275" y="3706094"/>
            <a:ext cx="2690088" cy="1004452"/>
          </a:xfrm>
          <a:prstGeom prst="curvedConnector3">
            <a:avLst>
              <a:gd name="adj1" fmla="val 50000"/>
            </a:avLst>
          </a:prstGeom>
          <a:ln w="57150" cmpd="sng">
            <a:solidFill>
              <a:srgbClr val="C0504D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837879" y="5423899"/>
            <a:ext cx="1333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/>
                </a:solidFill>
              </a:rPr>
              <a:t>Long tail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89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Reducing batch </a:t>
            </a:r>
            <a:r>
              <a:rPr lang="en-US" dirty="0"/>
              <a:t>t</a:t>
            </a:r>
            <a:r>
              <a:rPr lang="en-US" dirty="0" smtClean="0"/>
              <a:t>ime: tail </a:t>
            </a:r>
            <a:r>
              <a:rPr lang="en-US" dirty="0"/>
              <a:t>l</a:t>
            </a:r>
            <a:r>
              <a:rPr lang="en-US" dirty="0" smtClean="0"/>
              <a:t>atency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57200" y="1500236"/>
            <a:ext cx="1659071" cy="1060613"/>
            <a:chOff x="640862" y="2015940"/>
            <a:chExt cx="8229600" cy="4525963"/>
          </a:xfrm>
        </p:grpSpPr>
        <p:pic>
          <p:nvPicPr>
            <p:cNvPr id="9" name="Content Placeholder 3"/>
            <p:cNvPicPr>
              <a:picLocks noChangeAspect="1"/>
            </p:cNvPicPr>
            <p:nvPr/>
          </p:nvPicPr>
          <p:blipFill>
            <a:blip r:embed="rId3"/>
            <a:srcRect t="6003" b="6003"/>
            <a:stretch>
              <a:fillRect/>
            </a:stretch>
          </p:blipFill>
          <p:spPr>
            <a:xfrm>
              <a:off x="640862" y="2015940"/>
              <a:ext cx="8229600" cy="4525963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>
            <a:xfrm>
              <a:off x="6916616" y="5206349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80921" y="4467796"/>
              <a:ext cx="1289541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Gotham Bold"/>
                  <a:cs typeface="Gotham Bold"/>
                </a:rPr>
                <a:t>Y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580923" y="5206349"/>
              <a:ext cx="1289539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Gotham Bold"/>
                  <a:cs typeface="Gotham Bold"/>
                </a:rPr>
                <a:t>N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6934566" y="4467795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457200" y="2671347"/>
            <a:ext cx="1659074" cy="1060613"/>
            <a:chOff x="457200" y="2671347"/>
            <a:chExt cx="1659074" cy="106061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/>
            <a:srcRect b="14763"/>
            <a:stretch/>
          </p:blipFill>
          <p:spPr>
            <a:xfrm>
              <a:off x="457200" y="2671347"/>
              <a:ext cx="1659071" cy="1060613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1722382" y="3250868"/>
              <a:ext cx="393892" cy="287539"/>
              <a:chOff x="6916616" y="4467795"/>
              <a:chExt cx="1953846" cy="1227016"/>
            </a:xfrm>
          </p:grpSpPr>
          <p:sp>
            <p:nvSpPr>
              <p:cNvPr id="17" name="Rounded Rectangle 16"/>
              <p:cNvSpPr/>
              <p:nvPr/>
            </p:nvSpPr>
            <p:spPr>
              <a:xfrm>
                <a:off x="6916616" y="5206349"/>
                <a:ext cx="605693" cy="488462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7580921" y="4467796"/>
                <a:ext cx="1289541" cy="48846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Gotham Bold"/>
                    <a:cs typeface="Gotham Bold"/>
                  </a:rPr>
                  <a:t>Y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7580923" y="5206349"/>
                <a:ext cx="1289539" cy="48846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Gotham Bold"/>
                    <a:cs typeface="Gotham Bold"/>
                  </a:rPr>
                  <a:t>N</a:t>
                </a: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6934566" y="4467795"/>
                <a:ext cx="605693" cy="488462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8" name="Group 37"/>
          <p:cNvGrpSpPr/>
          <p:nvPr/>
        </p:nvGrpSpPr>
        <p:grpSpPr>
          <a:xfrm>
            <a:off x="457203" y="4062726"/>
            <a:ext cx="1659071" cy="1058302"/>
            <a:chOff x="457203" y="4062726"/>
            <a:chExt cx="1659071" cy="1058302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5"/>
            <a:srcRect t="9574" b="5374"/>
            <a:stretch/>
          </p:blipFill>
          <p:spPr>
            <a:xfrm>
              <a:off x="457203" y="4062726"/>
              <a:ext cx="1659071" cy="1058302"/>
            </a:xfrm>
            <a:prstGeom prst="rect">
              <a:avLst/>
            </a:prstGeom>
          </p:spPr>
        </p:pic>
        <p:grpSp>
          <p:nvGrpSpPr>
            <p:cNvPr id="22" name="Group 21"/>
            <p:cNvGrpSpPr/>
            <p:nvPr/>
          </p:nvGrpSpPr>
          <p:grpSpPr>
            <a:xfrm>
              <a:off x="1722382" y="4637294"/>
              <a:ext cx="393892" cy="287539"/>
              <a:chOff x="6916616" y="4467795"/>
              <a:chExt cx="1953846" cy="1227016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6916616" y="5206349"/>
                <a:ext cx="605693" cy="488462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7580921" y="4467796"/>
                <a:ext cx="1289541" cy="48846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Gotham Bold"/>
                    <a:cs typeface="Gotham Bold"/>
                  </a:rPr>
                  <a:t>Y</a:t>
                </a: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580923" y="5206349"/>
                <a:ext cx="1289539" cy="48846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Gotham Bold"/>
                    <a:cs typeface="Gotham Bold"/>
                  </a:rPr>
                  <a:t>N</a:t>
                </a:r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>
                <a:off x="6934566" y="4467795"/>
                <a:ext cx="605693" cy="488462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6" name="Rectangle 45"/>
          <p:cNvSpPr/>
          <p:nvPr/>
        </p:nvSpPr>
        <p:spPr>
          <a:xfrm>
            <a:off x="2286001" y="1766453"/>
            <a:ext cx="1743364" cy="46899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286001" y="3016370"/>
            <a:ext cx="2055090" cy="46899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286001" y="4341371"/>
            <a:ext cx="5992090" cy="46899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8312726" y="1500236"/>
            <a:ext cx="0" cy="5161491"/>
          </a:xfrm>
          <a:prstGeom prst="line">
            <a:avLst/>
          </a:prstGeom>
          <a:ln w="5715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Reducing batch </a:t>
            </a:r>
            <a:r>
              <a:rPr lang="en-US" dirty="0"/>
              <a:t>t</a:t>
            </a:r>
            <a:r>
              <a:rPr lang="en-US" dirty="0" smtClean="0"/>
              <a:t>ime: tail </a:t>
            </a:r>
            <a:r>
              <a:rPr lang="en-US" dirty="0"/>
              <a:t>l</a:t>
            </a:r>
            <a:r>
              <a:rPr lang="en-US" dirty="0" smtClean="0"/>
              <a:t>atency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57200" y="1500236"/>
            <a:ext cx="1659071" cy="1060613"/>
            <a:chOff x="640862" y="2015940"/>
            <a:chExt cx="8229600" cy="4525963"/>
          </a:xfrm>
        </p:grpSpPr>
        <p:pic>
          <p:nvPicPr>
            <p:cNvPr id="9" name="Content Placeholder 3"/>
            <p:cNvPicPr>
              <a:picLocks noChangeAspect="1"/>
            </p:cNvPicPr>
            <p:nvPr/>
          </p:nvPicPr>
          <p:blipFill>
            <a:blip r:embed="rId3"/>
            <a:srcRect t="6003" b="6003"/>
            <a:stretch>
              <a:fillRect/>
            </a:stretch>
          </p:blipFill>
          <p:spPr>
            <a:xfrm>
              <a:off x="640862" y="2015940"/>
              <a:ext cx="8229600" cy="4525963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>
            <a:xfrm>
              <a:off x="6916616" y="5206349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80921" y="4467796"/>
              <a:ext cx="1289541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Gotham Bold"/>
                  <a:cs typeface="Gotham Bold"/>
                </a:rPr>
                <a:t>Y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580923" y="5206349"/>
              <a:ext cx="1289539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Gotham Bold"/>
                  <a:cs typeface="Gotham Bold"/>
                </a:rPr>
                <a:t>N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6934566" y="4467795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457200" y="2671347"/>
            <a:ext cx="1659074" cy="1060613"/>
            <a:chOff x="457200" y="2671347"/>
            <a:chExt cx="1659074" cy="106061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/>
            <a:srcRect b="14763"/>
            <a:stretch/>
          </p:blipFill>
          <p:spPr>
            <a:xfrm>
              <a:off x="457200" y="2671347"/>
              <a:ext cx="1659071" cy="1060613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1722382" y="3250868"/>
              <a:ext cx="393892" cy="287539"/>
              <a:chOff x="6916616" y="4467795"/>
              <a:chExt cx="1953846" cy="1227016"/>
            </a:xfrm>
          </p:grpSpPr>
          <p:sp>
            <p:nvSpPr>
              <p:cNvPr id="17" name="Rounded Rectangle 16"/>
              <p:cNvSpPr/>
              <p:nvPr/>
            </p:nvSpPr>
            <p:spPr>
              <a:xfrm>
                <a:off x="6916616" y="5206349"/>
                <a:ext cx="605693" cy="488462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7580921" y="4467796"/>
                <a:ext cx="1289541" cy="48846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Gotham Bold"/>
                    <a:cs typeface="Gotham Bold"/>
                  </a:rPr>
                  <a:t>Y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7580923" y="5206349"/>
                <a:ext cx="1289539" cy="48846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Gotham Bold"/>
                    <a:cs typeface="Gotham Bold"/>
                  </a:rPr>
                  <a:t>N</a:t>
                </a: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6934566" y="4467795"/>
                <a:ext cx="605693" cy="488462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8" name="Group 37"/>
          <p:cNvGrpSpPr/>
          <p:nvPr/>
        </p:nvGrpSpPr>
        <p:grpSpPr>
          <a:xfrm>
            <a:off x="457203" y="4062726"/>
            <a:ext cx="1659071" cy="1058302"/>
            <a:chOff x="457203" y="4062726"/>
            <a:chExt cx="1659071" cy="1058302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5"/>
            <a:srcRect t="9574" b="5374"/>
            <a:stretch/>
          </p:blipFill>
          <p:spPr>
            <a:xfrm>
              <a:off x="457203" y="4062726"/>
              <a:ext cx="1659071" cy="1058302"/>
            </a:xfrm>
            <a:prstGeom prst="rect">
              <a:avLst/>
            </a:prstGeom>
          </p:spPr>
        </p:pic>
        <p:grpSp>
          <p:nvGrpSpPr>
            <p:cNvPr id="22" name="Group 21"/>
            <p:cNvGrpSpPr/>
            <p:nvPr/>
          </p:nvGrpSpPr>
          <p:grpSpPr>
            <a:xfrm>
              <a:off x="1722382" y="4637294"/>
              <a:ext cx="393892" cy="287539"/>
              <a:chOff x="6916616" y="4467795"/>
              <a:chExt cx="1953846" cy="1227016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6916616" y="5206349"/>
                <a:ext cx="605693" cy="488462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7580921" y="4467796"/>
                <a:ext cx="1289541" cy="48846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Gotham Bold"/>
                    <a:cs typeface="Gotham Bold"/>
                  </a:rPr>
                  <a:t>Y</a:t>
                </a: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580923" y="5206349"/>
                <a:ext cx="1289539" cy="48846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Gotham Bold"/>
                    <a:cs typeface="Gotham Bold"/>
                  </a:rPr>
                  <a:t>N</a:t>
                </a:r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>
                <a:off x="6934566" y="4467795"/>
                <a:ext cx="605693" cy="488462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457200" y="5450490"/>
            <a:ext cx="1659071" cy="1058302"/>
            <a:chOff x="457203" y="4062726"/>
            <a:chExt cx="1659071" cy="105830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5"/>
            <a:srcRect t="9574" b="5374"/>
            <a:stretch/>
          </p:blipFill>
          <p:spPr>
            <a:xfrm>
              <a:off x="457203" y="4062726"/>
              <a:ext cx="1659071" cy="1058302"/>
            </a:xfrm>
            <a:prstGeom prst="rect">
              <a:avLst/>
            </a:prstGeom>
          </p:spPr>
        </p:pic>
        <p:grpSp>
          <p:nvGrpSpPr>
            <p:cNvPr id="41" name="Group 40"/>
            <p:cNvGrpSpPr/>
            <p:nvPr/>
          </p:nvGrpSpPr>
          <p:grpSpPr>
            <a:xfrm>
              <a:off x="1722382" y="4637294"/>
              <a:ext cx="393892" cy="287539"/>
              <a:chOff x="6916616" y="4467795"/>
              <a:chExt cx="1953846" cy="1227016"/>
            </a:xfrm>
          </p:grpSpPr>
          <p:sp>
            <p:nvSpPr>
              <p:cNvPr id="42" name="Rounded Rectangle 41"/>
              <p:cNvSpPr/>
              <p:nvPr/>
            </p:nvSpPr>
            <p:spPr>
              <a:xfrm>
                <a:off x="6916616" y="5206349"/>
                <a:ext cx="605693" cy="488462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7580921" y="4467796"/>
                <a:ext cx="1289541" cy="48846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Gotham Bold"/>
                    <a:cs typeface="Gotham Bold"/>
                  </a:rPr>
                  <a:t>Y</a:t>
                </a: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580923" y="5206349"/>
                <a:ext cx="1289539" cy="48846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Gotham Bold"/>
                    <a:cs typeface="Gotham Bold"/>
                  </a:rPr>
                  <a:t>N</a:t>
                </a:r>
              </a:p>
            </p:txBody>
          </p:sp>
          <p:sp>
            <p:nvSpPr>
              <p:cNvPr id="45" name="Rounded Rectangle 44"/>
              <p:cNvSpPr/>
              <p:nvPr/>
            </p:nvSpPr>
            <p:spPr>
              <a:xfrm>
                <a:off x="6934566" y="4467795"/>
                <a:ext cx="605693" cy="488462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6" name="Rectangle 45"/>
          <p:cNvSpPr/>
          <p:nvPr/>
        </p:nvSpPr>
        <p:spPr>
          <a:xfrm>
            <a:off x="2286001" y="1766453"/>
            <a:ext cx="1743364" cy="46899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286001" y="3016370"/>
            <a:ext cx="2055090" cy="46899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286001" y="4341371"/>
            <a:ext cx="2493816" cy="46899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286001" y="5790560"/>
            <a:ext cx="2470726" cy="46899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779817" y="1500236"/>
            <a:ext cx="0" cy="5161491"/>
          </a:xfrm>
          <a:prstGeom prst="line">
            <a:avLst/>
          </a:prstGeom>
          <a:ln w="5715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ross 5"/>
          <p:cNvSpPr/>
          <p:nvPr/>
        </p:nvSpPr>
        <p:spPr>
          <a:xfrm rot="2616182">
            <a:off x="4322617" y="4110824"/>
            <a:ext cx="914400" cy="914400"/>
          </a:xfrm>
          <a:prstGeom prst="plus">
            <a:avLst>
              <a:gd name="adj" fmla="val 35101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5261851" y="1569820"/>
            <a:ext cx="238413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Bariol Bold"/>
                <a:cs typeface="Bariol Bold"/>
              </a:rPr>
              <a:t>Straggler</a:t>
            </a:r>
          </a:p>
          <a:p>
            <a:pPr algn="ctr"/>
            <a:r>
              <a:rPr lang="en-US" sz="4400" dirty="0" smtClean="0">
                <a:latin typeface="Bariol Bold"/>
                <a:cs typeface="Bariol Bold"/>
              </a:rPr>
              <a:t>mitigation</a:t>
            </a:r>
            <a:endParaRPr lang="en-US" sz="4400" dirty="0">
              <a:latin typeface="Bariol Bold"/>
              <a:cs typeface="Bariol Bold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61850" y="3016370"/>
            <a:ext cx="365124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[Dean et al. 2008]</a:t>
            </a:r>
          </a:p>
          <a:p>
            <a:r>
              <a:rPr lang="en-US" sz="2200" dirty="0" smtClean="0"/>
              <a:t>[</a:t>
            </a:r>
            <a:r>
              <a:rPr lang="en-US" sz="2200" dirty="0" err="1" smtClean="0"/>
              <a:t>Zaharia</a:t>
            </a:r>
            <a:r>
              <a:rPr lang="en-US" sz="2200" dirty="0" smtClean="0"/>
              <a:t> et al. 2008]</a:t>
            </a:r>
          </a:p>
          <a:p>
            <a:r>
              <a:rPr lang="en-US" sz="2200" dirty="0" smtClean="0"/>
              <a:t>[</a:t>
            </a:r>
            <a:r>
              <a:rPr lang="en-US" sz="2200" dirty="0" err="1" smtClean="0"/>
              <a:t>Ananthanarayanan</a:t>
            </a:r>
            <a:r>
              <a:rPr lang="en-US" sz="2200" dirty="0" smtClean="0"/>
              <a:t> </a:t>
            </a:r>
            <a:r>
              <a:rPr lang="en-US" sz="2200" dirty="0"/>
              <a:t>et al. </a:t>
            </a:r>
            <a:r>
              <a:rPr lang="en-US" sz="2200" dirty="0" smtClean="0"/>
              <a:t>2010]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47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Reducing batch </a:t>
            </a:r>
            <a:r>
              <a:rPr lang="en-US" dirty="0"/>
              <a:t>t</a:t>
            </a:r>
            <a:r>
              <a:rPr lang="en-US" dirty="0" smtClean="0"/>
              <a:t>ime: tail </a:t>
            </a:r>
            <a:r>
              <a:rPr lang="en-US" dirty="0"/>
              <a:t>l</a:t>
            </a:r>
            <a:r>
              <a:rPr lang="en-US" dirty="0" smtClean="0"/>
              <a:t>atency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37</a:t>
            </a:fld>
            <a:endParaRPr lang="en-US"/>
          </a:p>
        </p:txBody>
      </p:sp>
      <p:sp>
        <p:nvSpPr>
          <p:cNvPr id="5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Subtleties: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defTabSz="914400">
              <a:spcBef>
                <a:spcPts val="0"/>
              </a:spcBef>
            </a:pPr>
            <a:r>
              <a:rPr lang="en-US" b="1" dirty="0" smtClean="0">
                <a:solidFill>
                  <a:schemeClr val="accent1"/>
                </a:solidFill>
              </a:rPr>
              <a:t>Interface</a:t>
            </a:r>
            <a:r>
              <a:rPr lang="en-US" dirty="0" smtClean="0"/>
              <a:t>. Make the experience less jarring for workers.</a:t>
            </a:r>
          </a:p>
          <a:p>
            <a:pPr defTabSz="914400">
              <a:spcBef>
                <a:spcPts val="0"/>
              </a:spcBef>
            </a:pPr>
            <a:endParaRPr lang="en-US" dirty="0" smtClean="0"/>
          </a:p>
          <a:p>
            <a:pPr defTabSz="914400">
              <a:spcBef>
                <a:spcPts val="0"/>
              </a:spcBef>
            </a:pPr>
            <a:r>
              <a:rPr lang="en-US" b="1" dirty="0" smtClean="0">
                <a:solidFill>
                  <a:schemeClr val="accent1"/>
                </a:solidFill>
              </a:rPr>
              <a:t>Cost</a:t>
            </a:r>
            <a:r>
              <a:rPr lang="en-US" dirty="0" smtClean="0"/>
              <a:t>. When to pay? What’s the overhead?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14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Reducing batch </a:t>
            </a:r>
            <a:r>
              <a:rPr lang="en-US" dirty="0"/>
              <a:t>t</a:t>
            </a:r>
            <a:r>
              <a:rPr lang="en-US" dirty="0" smtClean="0"/>
              <a:t>ime: avg. latency</a:t>
            </a:r>
            <a:endParaRPr lang="en-US" dirty="0"/>
          </a:p>
        </p:txBody>
      </p:sp>
      <p:pic>
        <p:nvPicPr>
          <p:cNvPr id="4" name="Picture 3" descr="dist_kraska_work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9144000" cy="3991990"/>
          </a:xfrm>
          <a:prstGeom prst="rect">
            <a:avLst/>
          </a:prstGeom>
        </p:spPr>
      </p:pic>
      <p:cxnSp>
        <p:nvCxnSpPr>
          <p:cNvPr id="6" name="Curved Connector 5"/>
          <p:cNvCxnSpPr>
            <a:stCxn id="7" idx="0"/>
          </p:cNvCxnSpPr>
          <p:nvPr/>
        </p:nvCxnSpPr>
        <p:spPr>
          <a:xfrm rot="5400000" flipH="1" flipV="1">
            <a:off x="2572131" y="4003760"/>
            <a:ext cx="1212258" cy="2302574"/>
          </a:xfrm>
          <a:prstGeom prst="curvedConnector2">
            <a:avLst/>
          </a:prstGeom>
          <a:ln w="57150" cmpd="sng">
            <a:solidFill>
              <a:srgbClr val="C0504D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17310" y="5761176"/>
            <a:ext cx="2619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/>
                </a:solidFill>
              </a:rPr>
              <a:t>Slow average speed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119910" y="3151908"/>
            <a:ext cx="3209637" cy="0"/>
          </a:xfrm>
          <a:prstGeom prst="line">
            <a:avLst/>
          </a:prstGeom>
          <a:ln w="57150" cmpd="sng">
            <a:solidFill>
              <a:srgbClr val="C0504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329547" y="3151908"/>
            <a:ext cx="0" cy="1397002"/>
          </a:xfrm>
          <a:prstGeom prst="line">
            <a:avLst/>
          </a:prstGeom>
          <a:ln w="57150" cmpd="sng">
            <a:solidFill>
              <a:srgbClr val="C0504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17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Track worker speeds and </a:t>
            </a:r>
            <a:r>
              <a:rPr lang="en-US" b="1" dirty="0" smtClean="0">
                <a:solidFill>
                  <a:srgbClr val="4F81BD"/>
                </a:solidFill>
              </a:rPr>
              <a:t>release slow workers</a:t>
            </a:r>
            <a:r>
              <a:rPr lang="en-US" dirty="0" smtClean="0"/>
              <a:t>!</a:t>
            </a:r>
            <a:endParaRPr lang="en-US" b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Reducing batch </a:t>
            </a:r>
            <a:r>
              <a:rPr lang="en-US" dirty="0"/>
              <a:t>t</a:t>
            </a:r>
            <a:r>
              <a:rPr lang="en-US" dirty="0" smtClean="0"/>
              <a:t>ime: avg. </a:t>
            </a:r>
            <a:r>
              <a:rPr lang="en-US" dirty="0"/>
              <a:t>l</a:t>
            </a:r>
            <a:r>
              <a:rPr lang="en-US" dirty="0" smtClean="0"/>
              <a:t>atency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400989" y="2657716"/>
            <a:ext cx="4342023" cy="2544669"/>
            <a:chOff x="5327816" y="136072"/>
            <a:chExt cx="2419184" cy="1206290"/>
          </a:xfrm>
        </p:grpSpPr>
        <p:sp>
          <p:nvSpPr>
            <p:cNvPr id="5" name="Rectangle 4"/>
            <p:cNvSpPr/>
            <p:nvPr/>
          </p:nvSpPr>
          <p:spPr>
            <a:xfrm>
              <a:off x="5327816" y="136072"/>
              <a:ext cx="2419184" cy="120629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160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490911" y="501866"/>
              <a:ext cx="592085" cy="70069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>
                  <a:solidFill>
                    <a:srgbClr val="7F7F7F"/>
                  </a:solidFill>
                  <a:latin typeface="Gill Sans"/>
                  <a:cs typeface="Gill Sans"/>
                </a:rPr>
                <a:t>Worker</a:t>
              </a:r>
              <a:r>
                <a:rPr lang="en-US" sz="1400" baseline="-25000" dirty="0" smtClean="0">
                  <a:solidFill>
                    <a:srgbClr val="7F7F7F"/>
                  </a:solidFill>
                  <a:latin typeface="Gill Sans"/>
                  <a:cs typeface="Gill Sans"/>
                </a:rPr>
                <a:t>1</a:t>
              </a:r>
              <a:br>
                <a:rPr lang="en-US" sz="1400" baseline="-25000" dirty="0" smtClean="0">
                  <a:solidFill>
                    <a:srgbClr val="7F7F7F"/>
                  </a:solidFill>
                  <a:latin typeface="Gill Sans"/>
                  <a:cs typeface="Gill Sans"/>
                </a:rPr>
              </a:br>
              <a:endParaRPr lang="en-US" sz="1400" baseline="-25000" dirty="0" smtClean="0">
                <a:solidFill>
                  <a:srgbClr val="7F7F7F"/>
                </a:solidFill>
                <a:latin typeface="Gill Sans"/>
                <a:cs typeface="Gill San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490912" y="781780"/>
              <a:ext cx="592084" cy="420998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smtClean="0">
                  <a:latin typeface="Gill Sans"/>
                  <a:cs typeface="Gill Sans"/>
                </a:rPr>
                <a:t>Avg. Speed:</a:t>
              </a:r>
            </a:p>
            <a:p>
              <a:pPr algn="ctr"/>
              <a:r>
                <a:rPr lang="en-US" sz="1400" dirty="0" smtClean="0">
                  <a:latin typeface="Gill Sans"/>
                  <a:cs typeface="Gill Sans"/>
                </a:rPr>
                <a:t>4 s / task</a:t>
              </a:r>
              <a:endParaRPr lang="en-US" sz="1400" dirty="0">
                <a:latin typeface="Gill Sans"/>
                <a:cs typeface="Gill San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219595" y="501866"/>
              <a:ext cx="592085" cy="70069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>
                  <a:solidFill>
                    <a:srgbClr val="7F7F7F"/>
                  </a:solidFill>
                  <a:latin typeface="Gill Sans"/>
                  <a:cs typeface="Gill Sans"/>
                </a:rPr>
                <a:t>Worker</a:t>
              </a:r>
              <a:r>
                <a:rPr lang="en-US" sz="1400" baseline="-25000" dirty="0" smtClean="0">
                  <a:solidFill>
                    <a:srgbClr val="7F7F7F"/>
                  </a:solidFill>
                  <a:latin typeface="Gill Sans"/>
                  <a:cs typeface="Gill Sans"/>
                </a:rPr>
                <a:t>2</a:t>
              </a:r>
              <a:endParaRPr lang="en-US" sz="1400" baseline="-25000" dirty="0">
                <a:solidFill>
                  <a:srgbClr val="7F7F7F"/>
                </a:solidFill>
                <a:latin typeface="Gill Sans"/>
                <a:cs typeface="Gill San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215962" y="781781"/>
              <a:ext cx="595718" cy="420775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latin typeface="Gill Sans"/>
                  <a:cs typeface="Gill Sans"/>
                </a:rPr>
                <a:t>Avg. </a:t>
              </a:r>
              <a:r>
                <a:rPr lang="en-US" sz="1400" dirty="0" smtClean="0">
                  <a:latin typeface="Gill Sans"/>
                  <a:cs typeface="Gill Sans"/>
                </a:rPr>
                <a:t>Speed</a:t>
              </a:r>
              <a:r>
                <a:rPr lang="en-US" sz="1400" dirty="0">
                  <a:latin typeface="Gill Sans"/>
                  <a:cs typeface="Gill Sans"/>
                </a:rPr>
                <a:t>:</a:t>
              </a:r>
            </a:p>
            <a:p>
              <a:pPr algn="ctr"/>
              <a:r>
                <a:rPr lang="en-US" sz="1400" dirty="0" smtClean="0">
                  <a:latin typeface="Gill Sans"/>
                  <a:cs typeface="Gill Sans"/>
                </a:rPr>
                <a:t>6 </a:t>
              </a:r>
              <a:r>
                <a:rPr lang="en-US" sz="1400" dirty="0">
                  <a:latin typeface="Gill Sans"/>
                  <a:cs typeface="Gill Sans"/>
                </a:rPr>
                <a:t>s / </a:t>
              </a:r>
              <a:r>
                <a:rPr lang="en-US" sz="1400" dirty="0" smtClean="0">
                  <a:latin typeface="Gill Sans"/>
                  <a:cs typeface="Gill Sans"/>
                </a:rPr>
                <a:t>task</a:t>
              </a:r>
              <a:endParaRPr lang="en-US" sz="1400" dirty="0">
                <a:latin typeface="Gill Sans"/>
                <a:cs typeface="Gill San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944645" y="501866"/>
              <a:ext cx="592085" cy="70069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>
                  <a:solidFill>
                    <a:srgbClr val="7F7F7F"/>
                  </a:solidFill>
                  <a:latin typeface="Gill Sans"/>
                  <a:cs typeface="Gill Sans"/>
                </a:rPr>
                <a:t>Worker</a:t>
              </a:r>
              <a:r>
                <a:rPr lang="en-US" sz="1400" baseline="-25000" dirty="0" smtClean="0">
                  <a:solidFill>
                    <a:srgbClr val="7F7F7F"/>
                  </a:solidFill>
                  <a:latin typeface="Gill Sans"/>
                  <a:cs typeface="Gill Sans"/>
                </a:rPr>
                <a:t>3</a:t>
              </a:r>
              <a:endParaRPr lang="en-US" sz="1400" baseline="-25000" dirty="0">
                <a:solidFill>
                  <a:srgbClr val="7F7F7F"/>
                </a:solidFill>
                <a:latin typeface="Gill Sans"/>
                <a:cs typeface="Gill San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948278" y="781780"/>
              <a:ext cx="588451" cy="420776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latin typeface="Gill Sans"/>
                  <a:cs typeface="Gill Sans"/>
                </a:rPr>
                <a:t>Avg. Speed:</a:t>
              </a:r>
            </a:p>
            <a:p>
              <a:pPr algn="ctr"/>
              <a:r>
                <a:rPr lang="en-US" sz="1400" dirty="0" smtClean="0">
                  <a:latin typeface="Gill Sans"/>
                  <a:cs typeface="Gill Sans"/>
                </a:rPr>
                <a:t>10 m </a:t>
              </a:r>
              <a:r>
                <a:rPr lang="en-US" sz="1400" dirty="0">
                  <a:latin typeface="Gill Sans"/>
                  <a:cs typeface="Gill Sans"/>
                </a:rPr>
                <a:t>/ </a:t>
              </a:r>
              <a:r>
                <a:rPr lang="en-US" sz="1400" dirty="0" smtClean="0">
                  <a:latin typeface="Gill Sans"/>
                  <a:cs typeface="Gill Sans"/>
                </a:rPr>
                <a:t>task</a:t>
              </a:r>
              <a:endParaRPr lang="en-US" sz="1400" dirty="0">
                <a:latin typeface="Gill Sans"/>
                <a:cs typeface="Gill San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00990" y="186402"/>
              <a:ext cx="2269603" cy="248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7F7F7F"/>
                  </a:solidFill>
                </a:rPr>
                <a:t>Current Crowd Worker Pool</a:t>
              </a:r>
              <a:endParaRPr lang="en-US" sz="2800" dirty="0">
                <a:solidFill>
                  <a:srgbClr val="7F7F7F"/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2197868" y="5629782"/>
            <a:ext cx="4748265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"/>
                <a:ea typeface="Zapf Dingbats"/>
                <a:cs typeface="Gill Sans"/>
                <a:sym typeface="Zapf Dingbats"/>
              </a:rPr>
              <a:t>We call this “</a:t>
            </a:r>
            <a:r>
              <a:rPr lang="en-US" sz="2400" b="1" dirty="0" smtClean="0">
                <a:solidFill>
                  <a:srgbClr val="4F81BD"/>
                </a:solidFill>
                <a:latin typeface="Gill Sans"/>
                <a:ea typeface="Zapf Dingbats"/>
                <a:cs typeface="Gill Sans"/>
                <a:sym typeface="Zapf Dingbats"/>
              </a:rPr>
              <a:t>Pool Maintenance</a:t>
            </a:r>
            <a:r>
              <a:rPr lang="en-US" sz="2400" dirty="0" smtClean="0">
                <a:solidFill>
                  <a:srgbClr val="000000"/>
                </a:solidFill>
                <a:latin typeface="Gill Sans"/>
                <a:ea typeface="Zapf Dingbats"/>
                <a:cs typeface="Gill Sans"/>
                <a:sym typeface="Zapf Dingbats"/>
              </a:rPr>
              <a:t>”</a:t>
            </a:r>
            <a:endParaRPr lang="en-US" sz="24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59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25700" y="4801574"/>
            <a:ext cx="429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Entity Resolution</a:t>
            </a:r>
            <a:endParaRPr lang="en-US" sz="3600" dirty="0"/>
          </a:p>
        </p:txBody>
      </p:sp>
      <p:grpSp>
        <p:nvGrpSpPr>
          <p:cNvPr id="9" name="Group 8"/>
          <p:cNvGrpSpPr/>
          <p:nvPr/>
        </p:nvGrpSpPr>
        <p:grpSpPr>
          <a:xfrm>
            <a:off x="858519" y="1833133"/>
            <a:ext cx="7426962" cy="2750412"/>
            <a:chOff x="592655" y="1833133"/>
            <a:chExt cx="7426962" cy="2750412"/>
          </a:xfrm>
        </p:grpSpPr>
        <p:grpSp>
          <p:nvGrpSpPr>
            <p:cNvPr id="10" name="Group 9"/>
            <p:cNvGrpSpPr/>
            <p:nvPr/>
          </p:nvGrpSpPr>
          <p:grpSpPr>
            <a:xfrm>
              <a:off x="592655" y="1833133"/>
              <a:ext cx="7426962" cy="2334777"/>
              <a:chOff x="592655" y="2246166"/>
              <a:chExt cx="7426962" cy="2334777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2"/>
              <a:srcRect t="53452" r="18176" b="22903"/>
              <a:stretch/>
            </p:blipFill>
            <p:spPr>
              <a:xfrm>
                <a:off x="3964347" y="2246167"/>
                <a:ext cx="4055270" cy="2334776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2"/>
              <a:srcRect t="-1" r="20872" b="76759"/>
              <a:stretch/>
            </p:blipFill>
            <p:spPr>
              <a:xfrm>
                <a:off x="592655" y="2246166"/>
                <a:ext cx="3795016" cy="2334776"/>
              </a:xfrm>
              <a:prstGeom prst="rect">
                <a:avLst/>
              </a:prstGeom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3625667" y="2334385"/>
                <a:ext cx="810384" cy="2062103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800" b="1" dirty="0" smtClean="0">
                    <a:ln>
                      <a:solidFill>
                        <a:srgbClr val="000000"/>
                      </a:solidFill>
                    </a:ln>
                    <a:solidFill>
                      <a:schemeClr val="bg1"/>
                    </a:solidFill>
                    <a:latin typeface="Arial Narrow"/>
                    <a:cs typeface="Arial Narrow"/>
                  </a:rPr>
                  <a:t>=</a:t>
                </a:r>
                <a:endParaRPr lang="en-US" sz="12800" b="1" dirty="0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6902549" y="2334385"/>
                <a:ext cx="810384" cy="2062103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800" b="1" dirty="0">
                    <a:ln>
                      <a:solidFill>
                        <a:srgbClr val="000000"/>
                      </a:solidFill>
                    </a:ln>
                    <a:solidFill>
                      <a:schemeClr val="bg1"/>
                    </a:solidFill>
                    <a:latin typeface="Arial Narrow"/>
                    <a:cs typeface="Arial Narrow"/>
                  </a:rPr>
                  <a:t>?</a:t>
                </a: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1062183" y="4214213"/>
              <a:ext cx="27247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1"/>
                  </a:solidFill>
                </a:rPr>
                <a:t>iPhone 4s 16GB (White)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3494" y="4214213"/>
              <a:ext cx="27247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1"/>
                  </a:solidFill>
                </a:rPr>
                <a:t>White </a:t>
              </a:r>
              <a:r>
                <a:rPr lang="en-US" dirty="0" err="1" smtClean="0">
                  <a:solidFill>
                    <a:schemeClr val="accent1"/>
                  </a:solidFill>
                </a:rPr>
                <a:t>iphone</a:t>
              </a:r>
              <a:r>
                <a:rPr lang="en-US" dirty="0" smtClean="0">
                  <a:solidFill>
                    <a:schemeClr val="accent1"/>
                  </a:solidFill>
                </a:rPr>
                <a:t> 4S 16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29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400988" y="2657716"/>
            <a:ext cx="4342023" cy="2544669"/>
            <a:chOff x="5327816" y="136072"/>
            <a:chExt cx="2419184" cy="1206290"/>
          </a:xfrm>
        </p:grpSpPr>
        <p:sp>
          <p:nvSpPr>
            <p:cNvPr id="5" name="Rectangle 4"/>
            <p:cNvSpPr/>
            <p:nvPr/>
          </p:nvSpPr>
          <p:spPr>
            <a:xfrm>
              <a:off x="5327816" y="136072"/>
              <a:ext cx="2419184" cy="120629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160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00994" y="186402"/>
              <a:ext cx="2269603" cy="248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7F7F7F"/>
                  </a:solidFill>
                </a:rPr>
                <a:t>Current Crowd Worker Pool</a:t>
              </a:r>
            </a:p>
          </p:txBody>
        </p:sp>
      </p:grpSp>
      <p:sp>
        <p:nvSpPr>
          <p:cNvPr id="23" name="Rectangle 22"/>
          <p:cNvSpPr/>
          <p:nvPr/>
        </p:nvSpPr>
        <p:spPr>
          <a:xfrm>
            <a:off x="5302922" y="3429359"/>
            <a:ext cx="1062692" cy="1478106"/>
          </a:xfrm>
          <a:prstGeom prst="rect">
            <a:avLst/>
          </a:prstGeom>
          <a:solidFill>
            <a:schemeClr val="bg1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solidFill>
                  <a:srgbClr val="7F7F7F"/>
                </a:solidFill>
                <a:latin typeface="Gill Sans"/>
                <a:cs typeface="Gill Sans"/>
              </a:rPr>
              <a:t>Worker</a:t>
            </a:r>
            <a:r>
              <a:rPr lang="en-US" sz="1400" baseline="-25000" dirty="0" smtClean="0">
                <a:solidFill>
                  <a:srgbClr val="7F7F7F"/>
                </a:solidFill>
                <a:latin typeface="Gill Sans"/>
                <a:cs typeface="Gill Sans"/>
              </a:rPr>
              <a:t>3</a:t>
            </a:r>
            <a:endParaRPr lang="en-US" sz="1400" baseline="-25000" dirty="0">
              <a:solidFill>
                <a:srgbClr val="7F7F7F"/>
              </a:solidFill>
              <a:latin typeface="Gill Sans"/>
              <a:cs typeface="Gill Sans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Track worker speeds and </a:t>
            </a:r>
            <a:r>
              <a:rPr lang="en-US" b="1" dirty="0" smtClean="0">
                <a:solidFill>
                  <a:srgbClr val="4F81BD"/>
                </a:solidFill>
              </a:rPr>
              <a:t>release slow workers</a:t>
            </a:r>
            <a:r>
              <a:rPr lang="en-US" dirty="0" smtClean="0"/>
              <a:t>!</a:t>
            </a:r>
            <a:endParaRPr lang="en-US" b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</a:t>
            </a:r>
            <a:r>
              <a:rPr lang="en-US" dirty="0" smtClean="0"/>
              <a:t>batch </a:t>
            </a:r>
            <a:r>
              <a:rPr lang="en-US" dirty="0"/>
              <a:t>t</a:t>
            </a:r>
            <a:r>
              <a:rPr lang="en-US" dirty="0" smtClean="0"/>
              <a:t>ime</a:t>
            </a:r>
            <a:r>
              <a:rPr lang="en-US" dirty="0"/>
              <a:t>: </a:t>
            </a:r>
            <a:r>
              <a:rPr lang="en-US" dirty="0" smtClean="0"/>
              <a:t>avg</a:t>
            </a:r>
            <a:r>
              <a:rPr lang="en-US" dirty="0"/>
              <a:t>. </a:t>
            </a:r>
            <a:r>
              <a:rPr lang="en-US" dirty="0" smtClean="0"/>
              <a:t>latency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49256" y="3136971"/>
            <a:ext cx="59375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  <a:latin typeface="Gill Sans"/>
                <a:ea typeface="Zapf Dingbats"/>
                <a:cs typeface="Gill Sans"/>
                <a:sym typeface="Zapf Dingbats"/>
              </a:rPr>
              <a:t>✗</a:t>
            </a:r>
            <a:endParaRPr lang="en-US" sz="32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939306" y="5367781"/>
            <a:ext cx="3265388" cy="923330"/>
            <a:chOff x="1733768" y="5540956"/>
            <a:chExt cx="3265388" cy="923330"/>
          </a:xfrm>
        </p:grpSpPr>
        <p:sp>
          <p:nvSpPr>
            <p:cNvPr id="19" name="TextBox 18"/>
            <p:cNvSpPr txBox="1"/>
            <p:nvPr/>
          </p:nvSpPr>
          <p:spPr>
            <a:xfrm>
              <a:off x="1733768" y="5540956"/>
              <a:ext cx="60995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 smtClean="0">
                  <a:solidFill>
                    <a:srgbClr val="FF0000"/>
                  </a:solidFill>
                  <a:latin typeface="Gill Sans"/>
                  <a:ea typeface="Zapf Dingbats"/>
                  <a:cs typeface="Gill Sans"/>
                  <a:sym typeface="Zapf Dingbats"/>
                </a:rPr>
                <a:t>✗</a:t>
              </a:r>
              <a:endParaRPr lang="en-US" sz="240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204250" y="5802957"/>
              <a:ext cx="279490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  <a:latin typeface="Gill Sans"/>
                  <a:ea typeface="Zapf Dingbats"/>
                  <a:cs typeface="Gill Sans"/>
                  <a:sym typeface="Zapf Dingbats"/>
                </a:rPr>
                <a:t>= marked for release </a:t>
              </a:r>
              <a:endParaRPr lang="en-US" sz="240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40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693717" y="3429359"/>
            <a:ext cx="1062692" cy="1478106"/>
          </a:xfrm>
          <a:prstGeom prst="rect">
            <a:avLst/>
          </a:prstGeom>
          <a:solidFill>
            <a:schemeClr val="bg1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solidFill>
                  <a:srgbClr val="7F7F7F"/>
                </a:solidFill>
                <a:latin typeface="Gill Sans"/>
                <a:cs typeface="Gill Sans"/>
              </a:rPr>
              <a:t>Worker</a:t>
            </a:r>
            <a:r>
              <a:rPr lang="en-US" sz="1400" baseline="-25000" dirty="0" smtClean="0">
                <a:solidFill>
                  <a:srgbClr val="7F7F7F"/>
                </a:solidFill>
                <a:latin typeface="Gill Sans"/>
                <a:cs typeface="Gill Sans"/>
              </a:rPr>
              <a:t>1</a:t>
            </a:r>
            <a:br>
              <a:rPr lang="en-US" sz="1400" baseline="-25000" dirty="0" smtClean="0">
                <a:solidFill>
                  <a:srgbClr val="7F7F7F"/>
                </a:solidFill>
                <a:latin typeface="Gill Sans"/>
                <a:cs typeface="Gill Sans"/>
              </a:rPr>
            </a:br>
            <a:endParaRPr lang="en-US" sz="1400" baseline="-25000" dirty="0" smtClean="0">
              <a:solidFill>
                <a:srgbClr val="7F7F7F"/>
              </a:solidFill>
              <a:latin typeface="Gill Sans"/>
              <a:cs typeface="Gill San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001580" y="3429359"/>
            <a:ext cx="1062692" cy="1478106"/>
          </a:xfrm>
          <a:prstGeom prst="rect">
            <a:avLst/>
          </a:prstGeom>
          <a:solidFill>
            <a:schemeClr val="bg1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solidFill>
                  <a:srgbClr val="7F7F7F"/>
                </a:solidFill>
                <a:latin typeface="Gill Sans"/>
                <a:cs typeface="Gill Sans"/>
              </a:rPr>
              <a:t>Worker</a:t>
            </a:r>
            <a:r>
              <a:rPr lang="en-US" sz="1400" baseline="-25000" dirty="0" smtClean="0">
                <a:solidFill>
                  <a:srgbClr val="7F7F7F"/>
                </a:solidFill>
                <a:latin typeface="Gill Sans"/>
                <a:cs typeface="Gill Sans"/>
              </a:rPr>
              <a:t>2</a:t>
            </a:r>
            <a:endParaRPr lang="en-US" sz="1400" baseline="-25000" dirty="0">
              <a:solidFill>
                <a:srgbClr val="7F7F7F"/>
              </a:solidFill>
              <a:latin typeface="Gill Sans"/>
              <a:cs typeface="Gill San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693719" y="4019837"/>
            <a:ext cx="1062690" cy="888095"/>
          </a:xfrm>
          <a:prstGeom prst="rect">
            <a:avLst/>
          </a:prstGeom>
          <a:solidFill>
            <a:schemeClr val="accent1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latin typeface="Gill Sans"/>
                <a:cs typeface="Gill Sans"/>
              </a:rPr>
              <a:t>Avg. Speed:</a:t>
            </a:r>
          </a:p>
          <a:p>
            <a:pPr algn="ctr"/>
            <a:r>
              <a:rPr lang="en-US" sz="1400" dirty="0" smtClean="0">
                <a:latin typeface="Gill Sans"/>
                <a:cs typeface="Gill Sans"/>
              </a:rPr>
              <a:t>4 s / task</a:t>
            </a:r>
            <a:endParaRPr lang="en-US" sz="1400" dirty="0">
              <a:latin typeface="Gill Sans"/>
              <a:cs typeface="Gill San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995060" y="4019839"/>
            <a:ext cx="1069212" cy="887625"/>
          </a:xfrm>
          <a:prstGeom prst="rect">
            <a:avLst/>
          </a:prstGeom>
          <a:solidFill>
            <a:schemeClr val="accent1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latin typeface="Gill Sans"/>
                <a:cs typeface="Gill Sans"/>
              </a:rPr>
              <a:t>Avg. </a:t>
            </a:r>
            <a:r>
              <a:rPr lang="en-US" sz="1400" dirty="0" smtClean="0">
                <a:latin typeface="Gill Sans"/>
                <a:cs typeface="Gill Sans"/>
              </a:rPr>
              <a:t>Speed</a:t>
            </a:r>
            <a:r>
              <a:rPr lang="en-US" sz="1400" dirty="0">
                <a:latin typeface="Gill Sans"/>
                <a:cs typeface="Gill Sans"/>
              </a:rPr>
              <a:t>:</a:t>
            </a:r>
          </a:p>
          <a:p>
            <a:pPr algn="ctr"/>
            <a:r>
              <a:rPr lang="en-US" sz="1400" dirty="0" smtClean="0">
                <a:latin typeface="Gill Sans"/>
                <a:cs typeface="Gill Sans"/>
              </a:rPr>
              <a:t>6 </a:t>
            </a:r>
            <a:r>
              <a:rPr lang="en-US" sz="1400" dirty="0">
                <a:latin typeface="Gill Sans"/>
                <a:cs typeface="Gill Sans"/>
              </a:rPr>
              <a:t>s / </a:t>
            </a:r>
            <a:r>
              <a:rPr lang="en-US" sz="1400" dirty="0" smtClean="0">
                <a:latin typeface="Gill Sans"/>
                <a:cs typeface="Gill Sans"/>
              </a:rPr>
              <a:t>task</a:t>
            </a:r>
            <a:endParaRPr lang="en-US" sz="1400" dirty="0">
              <a:latin typeface="Gill Sans"/>
              <a:cs typeface="Gill San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309442" y="4019837"/>
            <a:ext cx="1056169" cy="887627"/>
          </a:xfrm>
          <a:prstGeom prst="rect">
            <a:avLst/>
          </a:prstGeom>
          <a:solidFill>
            <a:schemeClr val="accent1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latin typeface="Gill Sans"/>
                <a:cs typeface="Gill Sans"/>
              </a:rPr>
              <a:t>Avg. Speed:</a:t>
            </a:r>
          </a:p>
          <a:p>
            <a:pPr algn="ctr"/>
            <a:r>
              <a:rPr lang="en-US" sz="1400" dirty="0" smtClean="0">
                <a:latin typeface="Gill Sans"/>
                <a:cs typeface="Gill Sans"/>
              </a:rPr>
              <a:t>10 m </a:t>
            </a:r>
            <a:r>
              <a:rPr lang="en-US" sz="1400" dirty="0">
                <a:latin typeface="Gill Sans"/>
                <a:cs typeface="Gill Sans"/>
              </a:rPr>
              <a:t>/ </a:t>
            </a:r>
            <a:r>
              <a:rPr lang="en-US" sz="1400" dirty="0" smtClean="0">
                <a:latin typeface="Gill Sans"/>
                <a:cs typeface="Gill Sans"/>
              </a:rPr>
              <a:t>task</a:t>
            </a:r>
            <a:endParaRPr lang="en-US" sz="14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0291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Track worker speeds and </a:t>
            </a:r>
            <a:r>
              <a:rPr lang="en-US" b="1" dirty="0" smtClean="0">
                <a:solidFill>
                  <a:srgbClr val="4F81BD"/>
                </a:solidFill>
              </a:rPr>
              <a:t>release slow workers</a:t>
            </a:r>
            <a:r>
              <a:rPr lang="en-US" dirty="0" smtClean="0"/>
              <a:t>!</a:t>
            </a:r>
            <a:endParaRPr lang="en-US" b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batch time: avg. latency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400989" y="2657716"/>
            <a:ext cx="4342023" cy="2544669"/>
            <a:chOff x="5327816" y="136072"/>
            <a:chExt cx="2419184" cy="1206290"/>
          </a:xfrm>
        </p:grpSpPr>
        <p:sp>
          <p:nvSpPr>
            <p:cNvPr id="5" name="Rectangle 4"/>
            <p:cNvSpPr/>
            <p:nvPr/>
          </p:nvSpPr>
          <p:spPr>
            <a:xfrm>
              <a:off x="5327816" y="136072"/>
              <a:ext cx="2419184" cy="120629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160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490911" y="501866"/>
              <a:ext cx="592085" cy="70069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>
                  <a:solidFill>
                    <a:srgbClr val="7F7F7F"/>
                  </a:solidFill>
                  <a:latin typeface="Gill Sans"/>
                  <a:cs typeface="Gill Sans"/>
                </a:rPr>
                <a:t>Worker</a:t>
              </a:r>
              <a:r>
                <a:rPr lang="en-US" sz="1400" baseline="-25000" dirty="0" smtClean="0">
                  <a:solidFill>
                    <a:srgbClr val="7F7F7F"/>
                  </a:solidFill>
                  <a:latin typeface="Gill Sans"/>
                  <a:cs typeface="Gill Sans"/>
                </a:rPr>
                <a:t>1</a:t>
              </a:r>
              <a:br>
                <a:rPr lang="en-US" sz="1400" baseline="-25000" dirty="0" smtClean="0">
                  <a:solidFill>
                    <a:srgbClr val="7F7F7F"/>
                  </a:solidFill>
                  <a:latin typeface="Gill Sans"/>
                  <a:cs typeface="Gill Sans"/>
                </a:rPr>
              </a:br>
              <a:endParaRPr lang="en-US" sz="1400" baseline="-25000" dirty="0" smtClean="0">
                <a:solidFill>
                  <a:srgbClr val="7F7F7F"/>
                </a:solidFill>
                <a:latin typeface="Gill Sans"/>
                <a:cs typeface="Gill San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219595" y="501866"/>
              <a:ext cx="592085" cy="70069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>
                  <a:solidFill>
                    <a:srgbClr val="7F7F7F"/>
                  </a:solidFill>
                  <a:latin typeface="Gill Sans"/>
                  <a:cs typeface="Gill Sans"/>
                </a:rPr>
                <a:t>Worker</a:t>
              </a:r>
              <a:r>
                <a:rPr lang="en-US" sz="1400" baseline="-25000" dirty="0" smtClean="0">
                  <a:solidFill>
                    <a:srgbClr val="7F7F7F"/>
                  </a:solidFill>
                  <a:latin typeface="Gill Sans"/>
                  <a:cs typeface="Gill Sans"/>
                </a:rPr>
                <a:t>2</a:t>
              </a:r>
              <a:endParaRPr lang="en-US" sz="1400" baseline="-25000" dirty="0">
                <a:solidFill>
                  <a:srgbClr val="7F7F7F"/>
                </a:solidFill>
                <a:latin typeface="Gill Sans"/>
                <a:cs typeface="Gill San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944645" y="501866"/>
              <a:ext cx="592085" cy="70069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>
                  <a:solidFill>
                    <a:srgbClr val="7F7F7F"/>
                  </a:solidFill>
                  <a:latin typeface="Gill Sans"/>
                  <a:cs typeface="Gill Sans"/>
                </a:rPr>
                <a:t>Empty</a:t>
              </a:r>
              <a:endParaRPr lang="en-US" sz="1400" dirty="0">
                <a:solidFill>
                  <a:srgbClr val="7F7F7F"/>
                </a:solidFill>
                <a:latin typeface="Gill Sans"/>
                <a:cs typeface="Gill San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00994" y="186402"/>
              <a:ext cx="2269603" cy="248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7F7F7F"/>
                  </a:solidFill>
                </a:rPr>
                <a:t>Current Crowd Worker Pool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1626197" y="5629782"/>
            <a:ext cx="58916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"/>
                <a:ea typeface="Zapf Dingbats"/>
                <a:cs typeface="Gill Sans"/>
                <a:sym typeface="Zapf Dingbats"/>
              </a:rPr>
              <a:t>Recruit asynchronously to reduce empty time</a:t>
            </a:r>
            <a:endParaRPr lang="en-US" sz="24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41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693719" y="4019837"/>
            <a:ext cx="1062690" cy="888095"/>
          </a:xfrm>
          <a:prstGeom prst="rect">
            <a:avLst/>
          </a:prstGeom>
          <a:solidFill>
            <a:schemeClr val="accent1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latin typeface="Gill Sans"/>
                <a:cs typeface="Gill Sans"/>
              </a:rPr>
              <a:t>Avg. Speed:</a:t>
            </a:r>
          </a:p>
          <a:p>
            <a:pPr algn="ctr"/>
            <a:r>
              <a:rPr lang="en-US" sz="1400" dirty="0" smtClean="0">
                <a:latin typeface="Gill Sans"/>
                <a:cs typeface="Gill Sans"/>
              </a:rPr>
              <a:t>4 s / task</a:t>
            </a:r>
            <a:endParaRPr lang="en-US" sz="1400" dirty="0"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995060" y="4019839"/>
            <a:ext cx="1069212" cy="887625"/>
          </a:xfrm>
          <a:prstGeom prst="rect">
            <a:avLst/>
          </a:prstGeom>
          <a:solidFill>
            <a:schemeClr val="accent1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latin typeface="Gill Sans"/>
                <a:cs typeface="Gill Sans"/>
              </a:rPr>
              <a:t>Avg. </a:t>
            </a:r>
            <a:r>
              <a:rPr lang="en-US" sz="1400" dirty="0" smtClean="0">
                <a:latin typeface="Gill Sans"/>
                <a:cs typeface="Gill Sans"/>
              </a:rPr>
              <a:t>Speed</a:t>
            </a:r>
            <a:r>
              <a:rPr lang="en-US" sz="1400" dirty="0">
                <a:latin typeface="Gill Sans"/>
                <a:cs typeface="Gill Sans"/>
              </a:rPr>
              <a:t>:</a:t>
            </a:r>
          </a:p>
          <a:p>
            <a:pPr algn="ctr"/>
            <a:r>
              <a:rPr lang="en-US" sz="1400" dirty="0" smtClean="0">
                <a:latin typeface="Gill Sans"/>
                <a:cs typeface="Gill Sans"/>
              </a:rPr>
              <a:t>6 </a:t>
            </a:r>
            <a:r>
              <a:rPr lang="en-US" sz="1400" dirty="0">
                <a:latin typeface="Gill Sans"/>
                <a:cs typeface="Gill Sans"/>
              </a:rPr>
              <a:t>s / </a:t>
            </a:r>
            <a:r>
              <a:rPr lang="en-US" sz="1400" dirty="0" smtClean="0">
                <a:latin typeface="Gill Sans"/>
                <a:cs typeface="Gill Sans"/>
              </a:rPr>
              <a:t>task</a:t>
            </a:r>
            <a:endParaRPr lang="en-US" sz="1400" dirty="0"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09442" y="4019837"/>
            <a:ext cx="1056169" cy="887627"/>
          </a:xfrm>
          <a:prstGeom prst="rect">
            <a:avLst/>
          </a:prstGeom>
          <a:solidFill>
            <a:schemeClr val="accent1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3683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Track worker speeds and </a:t>
            </a:r>
            <a:r>
              <a:rPr lang="en-US" b="1" dirty="0" smtClean="0">
                <a:solidFill>
                  <a:srgbClr val="4F81BD"/>
                </a:solidFill>
              </a:rPr>
              <a:t>release slow workers</a:t>
            </a:r>
            <a:r>
              <a:rPr lang="en-US" dirty="0" smtClean="0"/>
              <a:t>!</a:t>
            </a:r>
            <a:endParaRPr lang="en-US" b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batch time: avg. latency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400989" y="2657716"/>
            <a:ext cx="4342023" cy="2544669"/>
            <a:chOff x="5327816" y="136072"/>
            <a:chExt cx="2419184" cy="1206290"/>
          </a:xfrm>
        </p:grpSpPr>
        <p:sp>
          <p:nvSpPr>
            <p:cNvPr id="5" name="Rectangle 4"/>
            <p:cNvSpPr/>
            <p:nvPr/>
          </p:nvSpPr>
          <p:spPr>
            <a:xfrm>
              <a:off x="5327816" y="136072"/>
              <a:ext cx="2419184" cy="120629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160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490911" y="501866"/>
              <a:ext cx="592085" cy="70069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>
                  <a:solidFill>
                    <a:srgbClr val="7F7F7F"/>
                  </a:solidFill>
                  <a:latin typeface="Gill Sans"/>
                  <a:cs typeface="Gill Sans"/>
                </a:rPr>
                <a:t>Worker</a:t>
              </a:r>
              <a:r>
                <a:rPr lang="en-US" sz="1400" baseline="-25000" dirty="0" smtClean="0">
                  <a:solidFill>
                    <a:srgbClr val="7F7F7F"/>
                  </a:solidFill>
                  <a:latin typeface="Gill Sans"/>
                  <a:cs typeface="Gill Sans"/>
                </a:rPr>
                <a:t>1</a:t>
              </a:r>
              <a:br>
                <a:rPr lang="en-US" sz="1400" baseline="-25000" dirty="0" smtClean="0">
                  <a:solidFill>
                    <a:srgbClr val="7F7F7F"/>
                  </a:solidFill>
                  <a:latin typeface="Gill Sans"/>
                  <a:cs typeface="Gill Sans"/>
                </a:rPr>
              </a:br>
              <a:endParaRPr lang="en-US" sz="1400" baseline="-25000" dirty="0" smtClean="0">
                <a:solidFill>
                  <a:srgbClr val="7F7F7F"/>
                </a:solidFill>
                <a:latin typeface="Gill Sans"/>
                <a:cs typeface="Gill San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219595" y="501866"/>
              <a:ext cx="592085" cy="70069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>
                  <a:solidFill>
                    <a:srgbClr val="7F7F7F"/>
                  </a:solidFill>
                  <a:latin typeface="Gill Sans"/>
                  <a:cs typeface="Gill Sans"/>
                </a:rPr>
                <a:t>Worker</a:t>
              </a:r>
              <a:r>
                <a:rPr lang="en-US" sz="1400" baseline="-25000" dirty="0" smtClean="0">
                  <a:solidFill>
                    <a:srgbClr val="7F7F7F"/>
                  </a:solidFill>
                  <a:latin typeface="Gill Sans"/>
                  <a:cs typeface="Gill Sans"/>
                </a:rPr>
                <a:t>2</a:t>
              </a:r>
              <a:endParaRPr lang="en-US" sz="1400" baseline="-25000" dirty="0">
                <a:solidFill>
                  <a:srgbClr val="7F7F7F"/>
                </a:solidFill>
                <a:latin typeface="Gill Sans"/>
                <a:cs typeface="Gill San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944645" y="501866"/>
              <a:ext cx="592085" cy="70069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>
                  <a:solidFill>
                    <a:srgbClr val="7F7F7F"/>
                  </a:solidFill>
                  <a:latin typeface="Gill Sans"/>
                  <a:cs typeface="Gill Sans"/>
                </a:rPr>
                <a:t>Worker</a:t>
              </a:r>
              <a:r>
                <a:rPr lang="en-US" sz="1400" baseline="-25000" dirty="0">
                  <a:solidFill>
                    <a:srgbClr val="7F7F7F"/>
                  </a:solidFill>
                  <a:latin typeface="Gill Sans"/>
                  <a:cs typeface="Gill Sans"/>
                </a:rPr>
                <a:t>4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00994" y="186402"/>
              <a:ext cx="2269603" cy="248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7F7F7F"/>
                  </a:solidFill>
                </a:rPr>
                <a:t>Current Crowd Worker Pool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703177" y="5629782"/>
            <a:ext cx="77376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"/>
                <a:ea typeface="Zapf Dingbats"/>
                <a:cs typeface="Gill Sans"/>
                <a:sym typeface="Zapf Dingbats"/>
              </a:rPr>
              <a:t>Compute speeds with confidence intervals to avoid mistakes</a:t>
            </a:r>
            <a:endParaRPr lang="en-US" sz="24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42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693719" y="4019837"/>
            <a:ext cx="1062690" cy="888095"/>
          </a:xfrm>
          <a:prstGeom prst="rect">
            <a:avLst/>
          </a:prstGeom>
          <a:solidFill>
            <a:schemeClr val="accent1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latin typeface="Gill Sans"/>
                <a:cs typeface="Gill Sans"/>
              </a:rPr>
              <a:t>Avg. Speed:</a:t>
            </a:r>
          </a:p>
          <a:p>
            <a:pPr algn="ctr"/>
            <a:r>
              <a:rPr lang="en-US" sz="1400" dirty="0" smtClean="0">
                <a:latin typeface="Gill Sans"/>
                <a:cs typeface="Gill Sans"/>
              </a:rPr>
              <a:t>4 s / task</a:t>
            </a:r>
            <a:endParaRPr lang="en-US" sz="1400" dirty="0">
              <a:latin typeface="Gill Sans"/>
              <a:cs typeface="Gill San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95060" y="4019839"/>
            <a:ext cx="1069212" cy="887625"/>
          </a:xfrm>
          <a:prstGeom prst="rect">
            <a:avLst/>
          </a:prstGeom>
          <a:solidFill>
            <a:schemeClr val="accent1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latin typeface="Gill Sans"/>
                <a:cs typeface="Gill Sans"/>
              </a:rPr>
              <a:t>Avg. </a:t>
            </a:r>
            <a:r>
              <a:rPr lang="en-US" sz="1400" dirty="0" smtClean="0">
                <a:latin typeface="Gill Sans"/>
                <a:cs typeface="Gill Sans"/>
              </a:rPr>
              <a:t>Speed</a:t>
            </a:r>
            <a:r>
              <a:rPr lang="en-US" sz="1400" dirty="0">
                <a:latin typeface="Gill Sans"/>
                <a:cs typeface="Gill Sans"/>
              </a:rPr>
              <a:t>:</a:t>
            </a:r>
          </a:p>
          <a:p>
            <a:pPr algn="ctr"/>
            <a:r>
              <a:rPr lang="en-US" sz="1400" dirty="0" smtClean="0">
                <a:latin typeface="Gill Sans"/>
                <a:cs typeface="Gill Sans"/>
              </a:rPr>
              <a:t>6 </a:t>
            </a:r>
            <a:r>
              <a:rPr lang="en-US" sz="1400" dirty="0">
                <a:latin typeface="Gill Sans"/>
                <a:cs typeface="Gill Sans"/>
              </a:rPr>
              <a:t>s / </a:t>
            </a:r>
            <a:r>
              <a:rPr lang="en-US" sz="1400" dirty="0" smtClean="0">
                <a:latin typeface="Gill Sans"/>
                <a:cs typeface="Gill Sans"/>
              </a:rPr>
              <a:t>task</a:t>
            </a:r>
            <a:endParaRPr lang="en-US" sz="1400" dirty="0"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309442" y="4019837"/>
            <a:ext cx="1056169" cy="887627"/>
          </a:xfrm>
          <a:prstGeom prst="rect">
            <a:avLst/>
          </a:prstGeom>
          <a:solidFill>
            <a:schemeClr val="accent1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latin typeface="Gill Sans"/>
                <a:cs typeface="Gill Sans"/>
              </a:rPr>
              <a:t>Avg. Speed:</a:t>
            </a:r>
          </a:p>
          <a:p>
            <a:pPr algn="ctr"/>
            <a:r>
              <a:rPr lang="en-US" sz="1400" dirty="0">
                <a:latin typeface="Gill Sans"/>
                <a:cs typeface="Gill Sans"/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16740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</a:t>
            </a:r>
            <a:r>
              <a:rPr lang="en-US" dirty="0" err="1" smtClean="0"/>
              <a:t>CLAMShell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Over </a:t>
            </a:r>
            <a:r>
              <a:rPr lang="en-US" b="1" dirty="0" smtClean="0">
                <a:solidFill>
                  <a:schemeClr val="accent1"/>
                </a:solidFill>
              </a:rPr>
              <a:t>1,000 workers </a:t>
            </a:r>
            <a:r>
              <a:rPr lang="en-US" dirty="0" smtClean="0"/>
              <a:t>on </a:t>
            </a:r>
            <a:r>
              <a:rPr lang="en-US" dirty="0" err="1" smtClean="0"/>
              <a:t>MTurk</a:t>
            </a:r>
            <a:r>
              <a:rPr lang="en-US" dirty="0" smtClean="0"/>
              <a:t>,                 </a:t>
            </a:r>
            <a:r>
              <a:rPr lang="en-US" b="1" dirty="0" smtClean="0">
                <a:solidFill>
                  <a:srgbClr val="4F81BD"/>
                </a:solidFill>
              </a:rPr>
              <a:t>~250,000 tasks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4F81BD"/>
                </a:solidFill>
              </a:rPr>
              <a:t>$15-20k</a:t>
            </a:r>
          </a:p>
          <a:p>
            <a:pPr marL="0" indent="0" algn="ctr">
              <a:buNone/>
            </a:pPr>
            <a:endParaRPr lang="en-US" dirty="0" smtClean="0">
              <a:sym typeface="Wingdings"/>
            </a:endParaRPr>
          </a:p>
          <a:p>
            <a:pPr marL="0" indent="0" algn="ctr">
              <a:buNone/>
            </a:pPr>
            <a:r>
              <a:rPr lang="en-US" dirty="0" smtClean="0">
                <a:sym typeface="Wingdings"/>
              </a:rPr>
              <a:t>Datasets: </a:t>
            </a:r>
            <a:r>
              <a:rPr lang="en-US" b="1" dirty="0" smtClean="0">
                <a:solidFill>
                  <a:srgbClr val="4F81BD"/>
                </a:solidFill>
                <a:sym typeface="Wingdings"/>
              </a:rPr>
              <a:t>CIFAR</a:t>
            </a:r>
            <a:r>
              <a:rPr lang="en-US" dirty="0" smtClean="0">
                <a:sym typeface="Wingdings"/>
              </a:rPr>
              <a:t>, </a:t>
            </a:r>
            <a:r>
              <a:rPr lang="en-US" b="1" dirty="0" smtClean="0">
                <a:solidFill>
                  <a:srgbClr val="4F81BD"/>
                </a:solidFill>
                <a:sym typeface="Wingdings"/>
              </a:rPr>
              <a:t>MNIST</a:t>
            </a:r>
          </a:p>
          <a:p>
            <a:pPr marL="0" indent="0" algn="ctr">
              <a:buNone/>
            </a:pPr>
            <a:endParaRPr lang="en-US" dirty="0">
              <a:sym typeface="Wingdings"/>
            </a:endParaRPr>
          </a:p>
          <a:p>
            <a:pPr marL="0" indent="0" algn="ctr">
              <a:buNone/>
            </a:pPr>
            <a:r>
              <a:rPr lang="en-US" dirty="0" smtClean="0">
                <a:sym typeface="Wingdings"/>
              </a:rPr>
              <a:t>Paid workers </a:t>
            </a:r>
            <a:r>
              <a:rPr lang="en-US" b="1" dirty="0" smtClean="0">
                <a:solidFill>
                  <a:srgbClr val="4F81BD"/>
                </a:solidFill>
                <a:sym typeface="Wingdings"/>
              </a:rPr>
              <a:t>$.02 / task</a:t>
            </a:r>
            <a:r>
              <a:rPr lang="en-US" dirty="0" smtClean="0">
                <a:sym typeface="Wingdings"/>
              </a:rPr>
              <a:t>, </a:t>
            </a:r>
            <a:r>
              <a:rPr lang="en-US" b="1" dirty="0" smtClean="0">
                <a:solidFill>
                  <a:srgbClr val="4F81BD"/>
                </a:solidFill>
                <a:sym typeface="Wingdings"/>
              </a:rPr>
              <a:t>$.05 / minute</a:t>
            </a:r>
            <a:endParaRPr lang="en-US" b="1" dirty="0">
              <a:solidFill>
                <a:srgbClr val="4F81BD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85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Effects of straggler </a:t>
            </a:r>
            <a:r>
              <a:rPr lang="en-US" dirty="0"/>
              <a:t>m</a:t>
            </a:r>
            <a:r>
              <a:rPr lang="en-US" dirty="0" smtClean="0"/>
              <a:t>itigation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29851" y="5064077"/>
            <a:ext cx="7884308" cy="175432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  <a:latin typeface="Bariol Regular"/>
                <a:ea typeface="Zapf Dingbats"/>
                <a:cs typeface="Bariol Regular"/>
                <a:sym typeface="Zapf Dingbats"/>
              </a:rPr>
              <a:t>Up to </a:t>
            </a:r>
            <a:r>
              <a:rPr lang="en-US" sz="3600" b="1" dirty="0" smtClean="0">
                <a:solidFill>
                  <a:srgbClr val="4F81BD"/>
                </a:solidFill>
                <a:latin typeface="Bariol Regular"/>
                <a:ea typeface="Zapf Dingbats"/>
                <a:cs typeface="Bariol Regular"/>
                <a:sym typeface="Zapf Dingbats"/>
              </a:rPr>
              <a:t>5x</a:t>
            </a:r>
            <a:r>
              <a:rPr lang="en-US" sz="3600" dirty="0" smtClean="0">
                <a:solidFill>
                  <a:srgbClr val="4F81BD"/>
                </a:solidFill>
                <a:latin typeface="Bariol Regular"/>
                <a:ea typeface="Zapf Dingbats"/>
                <a:cs typeface="Bariol Regular"/>
                <a:sym typeface="Zapf Dingbats"/>
              </a:rPr>
              <a:t> </a:t>
            </a:r>
            <a:r>
              <a:rPr lang="en-US" sz="3600" b="1" dirty="0" smtClean="0">
                <a:solidFill>
                  <a:srgbClr val="4F81BD"/>
                </a:solidFill>
                <a:latin typeface="Bariol Regular"/>
                <a:ea typeface="Zapf Dingbats"/>
                <a:cs typeface="Bariol Regular"/>
                <a:sym typeface="Zapf Dingbats"/>
              </a:rPr>
              <a:t>speed-up</a:t>
            </a:r>
            <a:r>
              <a:rPr lang="en-US" sz="3600" dirty="0" smtClean="0">
                <a:solidFill>
                  <a:srgbClr val="000000"/>
                </a:solidFill>
                <a:latin typeface="Bariol Regular"/>
                <a:ea typeface="Zapf Dingbats"/>
                <a:cs typeface="Bariol Regular"/>
                <a:sym typeface="Zapf Dingbats"/>
              </a:rPr>
              <a:t>,</a:t>
            </a:r>
            <a:r>
              <a:rPr lang="en-US" sz="3600" b="1" dirty="0" smtClean="0">
                <a:solidFill>
                  <a:srgbClr val="4F81BD"/>
                </a:solidFill>
                <a:latin typeface="Bariol Regular"/>
                <a:ea typeface="Zapf Dingbats"/>
                <a:cs typeface="Bariol Regular"/>
                <a:sym typeface="Zapf Dingbats"/>
              </a:rPr>
              <a:t> 10x variance reduction</a:t>
            </a:r>
          </a:p>
          <a:p>
            <a:pPr algn="ctr"/>
            <a:r>
              <a:rPr lang="en-US" sz="3600" dirty="0" smtClean="0">
                <a:solidFill>
                  <a:srgbClr val="000000"/>
                </a:solidFill>
                <a:latin typeface="Bariol Regular"/>
                <a:ea typeface="Zapf Dingbats"/>
                <a:cs typeface="Bariol Regular"/>
                <a:sym typeface="Zapf Dingbats"/>
              </a:rPr>
              <a:t>over base retainer pool implementation</a:t>
            </a:r>
          </a:p>
          <a:p>
            <a:pPr algn="ctr"/>
            <a:r>
              <a:rPr lang="en-US" sz="3600" dirty="0">
                <a:solidFill>
                  <a:srgbClr val="000000"/>
                </a:solidFill>
                <a:latin typeface="Bariol Regular"/>
                <a:ea typeface="Zapf Dingbats"/>
                <a:cs typeface="Bariol Regular"/>
                <a:sym typeface="Zapf Dingbats"/>
              </a:rPr>
              <a:t>w</a:t>
            </a:r>
            <a:r>
              <a:rPr lang="en-US" sz="3600" dirty="0" smtClean="0">
                <a:solidFill>
                  <a:srgbClr val="000000"/>
                </a:solidFill>
                <a:latin typeface="Bariol Regular"/>
                <a:ea typeface="Zapf Dingbats"/>
                <a:cs typeface="Bariol Regular"/>
                <a:sym typeface="Zapf Dingbats"/>
              </a:rPr>
              <a:t>ith </a:t>
            </a:r>
            <a:r>
              <a:rPr lang="en-US" sz="3600" b="1" dirty="0" smtClean="0">
                <a:solidFill>
                  <a:schemeClr val="accent1"/>
                </a:solidFill>
                <a:latin typeface="Bariol Regular"/>
                <a:ea typeface="Zapf Dingbats"/>
                <a:cs typeface="Bariol Regular"/>
                <a:sym typeface="Zapf Dingbats"/>
              </a:rPr>
              <a:t>under 2x cost increase</a:t>
            </a:r>
            <a:endParaRPr lang="en-US" sz="3600" b="1" dirty="0">
              <a:solidFill>
                <a:schemeClr val="accent1"/>
              </a:solidFill>
              <a:latin typeface="Bariol Regular"/>
              <a:cs typeface="Bariol Regula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44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88200" y="850728"/>
            <a:ext cx="8936878" cy="4213349"/>
            <a:chOff x="207121" y="850728"/>
            <a:chExt cx="8936878" cy="4213349"/>
          </a:xfrm>
        </p:grpSpPr>
        <p:pic>
          <p:nvPicPr>
            <p:cNvPr id="4" name="Picture 3" descr="ratios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86" b="13570"/>
            <a:stretch/>
          </p:blipFill>
          <p:spPr>
            <a:xfrm>
              <a:off x="785090" y="1495787"/>
              <a:ext cx="8358909" cy="296075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rot="16200000">
              <a:off x="-1684110" y="2741959"/>
              <a:ext cx="421334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 smtClean="0"/>
                <a:t>SM / No SM Ratio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465326" y="4456545"/>
            <a:ext cx="42133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Avg. # workers / task</a:t>
            </a:r>
          </a:p>
        </p:txBody>
      </p:sp>
    </p:spTree>
    <p:extLst>
      <p:ext uri="{BB962C8B-B14F-4D97-AF65-F5344CB8AC3E}">
        <p14:creationId xmlns:p14="http://schemas.microsoft.com/office/powerpoint/2010/main" val="52167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618862" y="889742"/>
            <a:ext cx="5906276" cy="4369192"/>
            <a:chOff x="1458332" y="889742"/>
            <a:chExt cx="5906276" cy="4369192"/>
          </a:xfrm>
        </p:grpSpPr>
        <p:grpSp>
          <p:nvGrpSpPr>
            <p:cNvPr id="35" name="Group 34"/>
            <p:cNvGrpSpPr/>
            <p:nvPr/>
          </p:nvGrpSpPr>
          <p:grpSpPr>
            <a:xfrm>
              <a:off x="1458332" y="889742"/>
              <a:ext cx="5906276" cy="4369192"/>
              <a:chOff x="1458332" y="889742"/>
              <a:chExt cx="5906276" cy="4369192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1458332" y="889742"/>
                <a:ext cx="5906276" cy="4369192"/>
                <a:chOff x="1414302" y="889742"/>
                <a:chExt cx="5906276" cy="4369192"/>
              </a:xfrm>
            </p:grpSpPr>
            <p:grpSp>
              <p:nvGrpSpPr>
                <p:cNvPr id="4" name="Group 3"/>
                <p:cNvGrpSpPr/>
                <p:nvPr/>
              </p:nvGrpSpPr>
              <p:grpSpPr>
                <a:xfrm>
                  <a:off x="2830787" y="889742"/>
                  <a:ext cx="4489791" cy="4249461"/>
                  <a:chOff x="2938509" y="889742"/>
                  <a:chExt cx="4489791" cy="4249461"/>
                </a:xfrm>
              </p:grpSpPr>
              <p:pic>
                <p:nvPicPr>
                  <p:cNvPr id="6" name="Picture 5" descr="summary_time.png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4745" b="20917"/>
                  <a:stretch/>
                </p:blipFill>
                <p:spPr>
                  <a:xfrm>
                    <a:off x="2938509" y="889742"/>
                    <a:ext cx="4297438" cy="4213349"/>
                  </a:xfrm>
                  <a:prstGeom prst="rect">
                    <a:avLst/>
                  </a:prstGeom>
                </p:spPr>
              </p:pic>
              <p:sp>
                <p:nvSpPr>
                  <p:cNvPr id="10" name="TextBox 9"/>
                  <p:cNvSpPr txBox="1"/>
                  <p:nvPr/>
                </p:nvSpPr>
                <p:spPr>
                  <a:xfrm rot="5400000">
                    <a:off x="5106182" y="2817085"/>
                    <a:ext cx="4213349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200" dirty="0" smtClean="0"/>
                      <a:t>Accuracy Threshold</a:t>
                    </a:r>
                  </a:p>
                </p:txBody>
              </p:sp>
            </p:grpSp>
            <p:sp>
              <p:nvSpPr>
                <p:cNvPr id="11" name="TextBox 10"/>
                <p:cNvSpPr txBox="1"/>
                <p:nvPr/>
              </p:nvSpPr>
              <p:spPr>
                <a:xfrm rot="16200000">
                  <a:off x="-307652" y="2767539"/>
                  <a:ext cx="4213349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200" dirty="0" smtClean="0"/>
                    <a:t>Time to reach </a:t>
                  </a:r>
                </a:p>
                <a:p>
                  <a:pPr algn="ctr"/>
                  <a:r>
                    <a:rPr lang="en-US" sz="2200" dirty="0" smtClean="0"/>
                    <a:t>threshold (sec)</a:t>
                  </a:r>
                </a:p>
              </p:txBody>
            </p:sp>
          </p:grpSp>
          <p:pic>
            <p:nvPicPr>
              <p:cNvPr id="14" name="Picture 13" descr="summary_time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76" t="10440" r="85530" b="29964"/>
              <a:stretch/>
            </p:blipFill>
            <p:spPr>
              <a:xfrm>
                <a:off x="2228266" y="1417637"/>
                <a:ext cx="572625" cy="3248437"/>
              </a:xfrm>
              <a:prstGeom prst="rect">
                <a:avLst/>
              </a:prstGeom>
            </p:spPr>
          </p:pic>
        </p:grpSp>
        <p:cxnSp>
          <p:nvCxnSpPr>
            <p:cNvPr id="16" name="Straight Connector 15"/>
            <p:cNvCxnSpPr/>
            <p:nvPr/>
          </p:nvCxnSpPr>
          <p:spPr>
            <a:xfrm>
              <a:off x="2830449" y="1552109"/>
              <a:ext cx="7504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830449" y="1789661"/>
              <a:ext cx="7504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829539" y="2026162"/>
              <a:ext cx="7504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829539" y="2264628"/>
              <a:ext cx="7504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829539" y="2641739"/>
              <a:ext cx="7504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829539" y="2880206"/>
              <a:ext cx="7504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829539" y="3118672"/>
              <a:ext cx="7504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2829539" y="3357139"/>
              <a:ext cx="7504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2829539" y="3728704"/>
              <a:ext cx="7504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2829539" y="3967171"/>
              <a:ext cx="7504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830449" y="4205562"/>
              <a:ext cx="7504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829539" y="4444105"/>
              <a:ext cx="7504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457200" y="5230086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Up to </a:t>
            </a:r>
            <a:r>
              <a:rPr lang="en-US" sz="3600" b="1" dirty="0">
                <a:solidFill>
                  <a:srgbClr val="4F81BD"/>
                </a:solidFill>
              </a:rPr>
              <a:t>8x </a:t>
            </a:r>
            <a:r>
              <a:rPr lang="en-US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speed</a:t>
            </a:r>
            <a:r>
              <a:rPr lang="en-US" sz="3600" b="1" dirty="0" smtClean="0">
                <a:solidFill>
                  <a:srgbClr val="4F81BD"/>
                </a:solidFill>
              </a:rPr>
              <a:t>-up</a:t>
            </a:r>
            <a:r>
              <a:rPr lang="en-US" sz="3600" dirty="0" smtClean="0"/>
              <a:t>,</a:t>
            </a:r>
            <a:r>
              <a:rPr lang="en-US" sz="3600" b="1" dirty="0" smtClean="0">
                <a:solidFill>
                  <a:srgbClr val="4F81BD"/>
                </a:solidFill>
              </a:rPr>
              <a:t> 151x </a:t>
            </a:r>
            <a:r>
              <a:rPr lang="en-US" sz="3600" b="1" dirty="0">
                <a:solidFill>
                  <a:srgbClr val="4F81BD"/>
                </a:solidFill>
              </a:rPr>
              <a:t>variance </a:t>
            </a:r>
            <a:r>
              <a:rPr lang="en-US" sz="3600" b="1" dirty="0" smtClean="0">
                <a:solidFill>
                  <a:srgbClr val="4F81BD"/>
                </a:solidFill>
              </a:rPr>
              <a:t>reduction </a:t>
            </a:r>
            <a:r>
              <a:rPr lang="en-US" sz="3600" dirty="0" smtClean="0"/>
              <a:t>over Base-NR.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45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520083" y="4186957"/>
            <a:ext cx="595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latin typeface="Gill Sans"/>
                <a:ea typeface="Zapf Dingbats"/>
                <a:cs typeface="Gill Sans"/>
                <a:sym typeface="Zapf Dingbats"/>
              </a:rPr>
              <a:t>✗</a:t>
            </a:r>
            <a:endParaRPr lang="en-US" sz="40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23479" y="4186957"/>
            <a:ext cx="479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latin typeface="Gill Sans"/>
                <a:ea typeface="Zapf Dingbats"/>
                <a:cs typeface="Gill Sans"/>
                <a:sym typeface="Zapf Dingbats"/>
              </a:rPr>
              <a:t>✗</a:t>
            </a:r>
            <a:endParaRPr lang="en-US" sz="40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End-to-end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81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96297" y="3301808"/>
            <a:ext cx="1519715" cy="116010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4"/>
                </a:solidFill>
                <a:latin typeface="Gill Sans" charset="0"/>
                <a:ea typeface="Gill Sans" charset="0"/>
                <a:cs typeface="Gill Sans" charset="0"/>
              </a:rPr>
              <a:t>Learning</a:t>
            </a:r>
          </a:p>
          <a:p>
            <a:pPr algn="ctr"/>
            <a:r>
              <a:rPr lang="en-US" dirty="0" smtClean="0">
                <a:solidFill>
                  <a:schemeClr val="accent4"/>
                </a:solidFill>
                <a:latin typeface="Gill Sans" charset="0"/>
                <a:ea typeface="Gill Sans" charset="0"/>
                <a:cs typeface="Gill Sans" charset="0"/>
              </a:rPr>
              <a:t>System</a:t>
            </a:r>
            <a:endParaRPr lang="en-US" dirty="0">
              <a:solidFill>
                <a:schemeClr val="accent4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70334" y="1441116"/>
            <a:ext cx="1603332" cy="105809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/>
                </a:solidFill>
                <a:latin typeface="Gill Sans" charset="0"/>
                <a:ea typeface="Gill Sans" charset="0"/>
                <a:cs typeface="Gill Sans" charset="0"/>
              </a:rPr>
              <a:t>Labeling System</a:t>
            </a:r>
            <a:endParaRPr lang="en-US" dirty="0">
              <a:solidFill>
                <a:schemeClr val="accent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-4291276" y="4293876"/>
            <a:ext cx="0" cy="74797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266" y="5348976"/>
            <a:ext cx="1319775" cy="131977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550250" y="5348976"/>
            <a:ext cx="3068503" cy="1371966"/>
            <a:chOff x="4643935" y="4505416"/>
            <a:chExt cx="3068503" cy="1371966"/>
          </a:xfrm>
        </p:grpSpPr>
        <p:sp>
          <p:nvSpPr>
            <p:cNvPr id="10" name="Rectangle 9"/>
            <p:cNvSpPr/>
            <p:nvPr/>
          </p:nvSpPr>
          <p:spPr>
            <a:xfrm>
              <a:off x="4643935" y="4505416"/>
              <a:ext cx="3068503" cy="137196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Pool of Crowd Workers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751750" y="4943502"/>
              <a:ext cx="2861638" cy="814072"/>
              <a:chOff x="4751750" y="4823184"/>
              <a:chExt cx="2861638" cy="814072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51750" y="5004799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3188" y="4992418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7469" y="4992418"/>
                <a:ext cx="463224" cy="463224"/>
              </a:xfrm>
              <a:prstGeom prst="rect">
                <a:avLst/>
              </a:prstGeom>
            </p:spPr>
          </p:pic>
          <p:grpSp>
            <p:nvGrpSpPr>
              <p:cNvPr id="3" name="Group 2"/>
              <p:cNvGrpSpPr/>
              <p:nvPr/>
            </p:nvGrpSpPr>
            <p:grpSpPr>
              <a:xfrm>
                <a:off x="6508907" y="4835565"/>
                <a:ext cx="483320" cy="801691"/>
                <a:chOff x="6218346" y="4835565"/>
                <a:chExt cx="483320" cy="801691"/>
              </a:xfrm>
            </p:grpSpPr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3">
                  <a:alphaModFix amt="20000"/>
                </a:blip>
                <a:stretch>
                  <a:fillRect/>
                </a:stretch>
              </p:blipFill>
              <p:spPr>
                <a:xfrm>
                  <a:off x="6238442" y="5004799"/>
                  <a:ext cx="463224" cy="463224"/>
                </a:xfrm>
                <a:prstGeom prst="rect">
                  <a:avLst/>
                </a:prstGeom>
              </p:spPr>
            </p:pic>
            <p:sp>
              <p:nvSpPr>
                <p:cNvPr id="55" name="Rectangle 54"/>
                <p:cNvSpPr/>
                <p:nvPr/>
              </p:nvSpPr>
              <p:spPr>
                <a:xfrm>
                  <a:off x="6218346" y="4835565"/>
                  <a:ext cx="483320" cy="80169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350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  <p:grpSp>
            <p:nvGrpSpPr>
              <p:cNvPr id="2" name="Group 1"/>
              <p:cNvGrpSpPr/>
              <p:nvPr/>
            </p:nvGrpSpPr>
            <p:grpSpPr>
              <a:xfrm>
                <a:off x="7114723" y="4823184"/>
                <a:ext cx="498665" cy="801691"/>
                <a:chOff x="7114723" y="4823184"/>
                <a:chExt cx="498665" cy="801691"/>
              </a:xfrm>
            </p:grpSpPr>
            <p:pic>
              <p:nvPicPr>
                <p:cNvPr id="33" name="Picture 32"/>
                <p:cNvPicPr>
                  <a:picLocks noChangeAspect="1"/>
                </p:cNvPicPr>
                <p:nvPr/>
              </p:nvPicPr>
              <p:blipFill>
                <a:blip r:embed="rId3">
                  <a:alphaModFix amt="20000"/>
                </a:blip>
                <a:stretch>
                  <a:fillRect/>
                </a:stretch>
              </p:blipFill>
              <p:spPr>
                <a:xfrm>
                  <a:off x="7150164" y="4992418"/>
                  <a:ext cx="463224" cy="463224"/>
                </a:xfrm>
                <a:prstGeom prst="rect">
                  <a:avLst/>
                </a:prstGeom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7114723" y="4823184"/>
                  <a:ext cx="483320" cy="80169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350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</p:grpSp>
      </p:grp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4"/>
          <a:srcRect b="10927"/>
          <a:stretch/>
        </p:blipFill>
        <p:spPr>
          <a:xfrm>
            <a:off x="5866858" y="3393248"/>
            <a:ext cx="2435288" cy="98128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5174922" y="4391684"/>
            <a:ext cx="4051762" cy="845851"/>
            <a:chOff x="5174922" y="3942804"/>
            <a:chExt cx="4051762" cy="845851"/>
          </a:xfrm>
        </p:grpSpPr>
        <p:sp>
          <p:nvSpPr>
            <p:cNvPr id="25" name="TextBox 24"/>
            <p:cNvSpPr txBox="1"/>
            <p:nvPr/>
          </p:nvSpPr>
          <p:spPr>
            <a:xfrm>
              <a:off x="5174922" y="4192608"/>
              <a:ext cx="1836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accent2"/>
                  </a:solidFill>
                  <a:latin typeface="Gill Sans" charset="0"/>
                  <a:ea typeface="Gill Sans" charset="0"/>
                  <a:cs typeface="Gill Sans" charset="0"/>
                </a:rPr>
                <a:t>Work Time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157591" y="4193623"/>
              <a:ext cx="206909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accent2"/>
                  </a:solidFill>
                  <a:latin typeface="Gill Sans" charset="0"/>
                  <a:ea typeface="Gill Sans" charset="0"/>
                  <a:cs typeface="Gill Sans" charset="0"/>
                </a:rPr>
                <a:t>Recruit Time</a:t>
              </a: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6996506" y="3942804"/>
              <a:ext cx="175991" cy="845851"/>
              <a:chOff x="7026983" y="3928853"/>
              <a:chExt cx="175991" cy="845851"/>
            </a:xfrm>
          </p:grpSpPr>
          <p:cxnSp>
            <p:nvCxnSpPr>
              <p:cNvPr id="39" name="Straight Arrow Connector 38"/>
              <p:cNvCxnSpPr/>
              <p:nvPr/>
            </p:nvCxnSpPr>
            <p:spPr>
              <a:xfrm flipH="1" flipV="1">
                <a:off x="7026983" y="3928853"/>
                <a:ext cx="4011" cy="823692"/>
              </a:xfrm>
              <a:prstGeom prst="straightConnector1">
                <a:avLst/>
              </a:prstGeom>
              <a:ln w="57150">
                <a:solidFill>
                  <a:schemeClr val="bg1">
                    <a:lumMod val="6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 flipH="1" flipV="1">
                <a:off x="7198963" y="3951012"/>
                <a:ext cx="4011" cy="823692"/>
              </a:xfrm>
              <a:prstGeom prst="straightConnector1">
                <a:avLst/>
              </a:prstGeom>
              <a:ln w="57150">
                <a:solidFill>
                  <a:schemeClr val="bg1">
                    <a:lumMod val="6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" name="Group 44"/>
          <p:cNvGrpSpPr/>
          <p:nvPr/>
        </p:nvGrpSpPr>
        <p:grpSpPr>
          <a:xfrm>
            <a:off x="1157507" y="4522944"/>
            <a:ext cx="3307717" cy="845851"/>
            <a:chOff x="5906435" y="3942804"/>
            <a:chExt cx="3307717" cy="845851"/>
          </a:xfrm>
        </p:grpSpPr>
        <p:sp>
          <p:nvSpPr>
            <p:cNvPr id="47" name="TextBox 46"/>
            <p:cNvSpPr txBox="1"/>
            <p:nvPr/>
          </p:nvSpPr>
          <p:spPr>
            <a:xfrm>
              <a:off x="5906435" y="4192608"/>
              <a:ext cx="10695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smtClean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Dataset</a:t>
              </a:r>
              <a:endParaRPr lang="en-US" sz="22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190841" y="4193623"/>
              <a:ext cx="202331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Labeled Dataset</a:t>
              </a:r>
              <a:endParaRPr lang="en-US" sz="22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6996506" y="3942804"/>
              <a:ext cx="175991" cy="845851"/>
              <a:chOff x="7026983" y="3928853"/>
              <a:chExt cx="175991" cy="845851"/>
            </a:xfrm>
          </p:grpSpPr>
          <p:cxnSp>
            <p:nvCxnSpPr>
              <p:cNvPr id="57" name="Straight Arrow Connector 56"/>
              <p:cNvCxnSpPr/>
              <p:nvPr/>
            </p:nvCxnSpPr>
            <p:spPr>
              <a:xfrm flipH="1" flipV="1">
                <a:off x="7026983" y="3928853"/>
                <a:ext cx="4011" cy="823692"/>
              </a:xfrm>
              <a:prstGeom prst="straightConnector1">
                <a:avLst/>
              </a:prstGeom>
              <a:ln w="57150">
                <a:solidFill>
                  <a:schemeClr val="bg1">
                    <a:lumMod val="6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/>
              <p:nvPr/>
            </p:nvCxnSpPr>
            <p:spPr>
              <a:xfrm flipH="1" flipV="1">
                <a:off x="7198963" y="3951012"/>
                <a:ext cx="4011" cy="823692"/>
              </a:xfrm>
              <a:prstGeom prst="straightConnector1">
                <a:avLst/>
              </a:prstGeom>
              <a:ln w="57150">
                <a:solidFill>
                  <a:schemeClr val="bg1">
                    <a:lumMod val="6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Group 61"/>
          <p:cNvGrpSpPr/>
          <p:nvPr/>
        </p:nvGrpSpPr>
        <p:grpSpPr>
          <a:xfrm rot="2700000">
            <a:off x="2861059" y="1972062"/>
            <a:ext cx="175991" cy="1302319"/>
            <a:chOff x="7026983" y="3928853"/>
            <a:chExt cx="175991" cy="1302319"/>
          </a:xfrm>
        </p:grpSpPr>
        <p:cxnSp>
          <p:nvCxnSpPr>
            <p:cNvPr id="63" name="Straight Arrow Connector 62"/>
            <p:cNvCxnSpPr/>
            <p:nvPr/>
          </p:nvCxnSpPr>
          <p:spPr>
            <a:xfrm flipH="1" flipV="1">
              <a:off x="7026983" y="3928853"/>
              <a:ext cx="4011" cy="1280160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H="1" flipV="1">
              <a:off x="7198963" y="3951012"/>
              <a:ext cx="4011" cy="1280160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/>
          <p:cNvSpPr txBox="1"/>
          <p:nvPr/>
        </p:nvSpPr>
        <p:spPr>
          <a:xfrm>
            <a:off x="1778730" y="1988919"/>
            <a:ext cx="11272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Batch of</a:t>
            </a:r>
          </a:p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records</a:t>
            </a:r>
            <a:endParaRPr lang="en-US" sz="2200" dirty="0">
              <a:solidFill>
                <a:schemeClr val="bg1">
                  <a:lumMod val="5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121423" y="2547603"/>
            <a:ext cx="10660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Labeled</a:t>
            </a:r>
          </a:p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records</a:t>
            </a:r>
            <a:endParaRPr lang="en-US" sz="2200" dirty="0">
              <a:solidFill>
                <a:schemeClr val="bg1">
                  <a:lumMod val="5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 rot="8100000">
            <a:off x="6076512" y="2000984"/>
            <a:ext cx="175992" cy="1485198"/>
            <a:chOff x="7026982" y="3740758"/>
            <a:chExt cx="175992" cy="1485198"/>
          </a:xfrm>
        </p:grpSpPr>
        <p:cxnSp>
          <p:nvCxnSpPr>
            <p:cNvPr id="68" name="Straight Arrow Connector 67"/>
            <p:cNvCxnSpPr/>
            <p:nvPr/>
          </p:nvCxnSpPr>
          <p:spPr>
            <a:xfrm flipH="1" flipV="1">
              <a:off x="7026982" y="3740758"/>
              <a:ext cx="4011" cy="1463040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H="1" flipV="1">
              <a:off x="7198963" y="3762916"/>
              <a:ext cx="4011" cy="1463040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/>
          <p:cNvSpPr txBox="1"/>
          <p:nvPr/>
        </p:nvSpPr>
        <p:spPr>
          <a:xfrm>
            <a:off x="6269467" y="2020814"/>
            <a:ext cx="11047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Labeling</a:t>
            </a:r>
          </a:p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tasks</a:t>
            </a:r>
            <a:endParaRPr lang="en-US" sz="2200" dirty="0">
              <a:solidFill>
                <a:schemeClr val="bg1">
                  <a:lumMod val="5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257222" y="2779263"/>
            <a:ext cx="8899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Labels</a:t>
            </a:r>
          </a:p>
        </p:txBody>
      </p:sp>
      <p:sp>
        <p:nvSpPr>
          <p:cNvPr id="7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CLAMShell</a:t>
            </a:r>
            <a:r>
              <a:rPr lang="en-US" dirty="0" smtClean="0"/>
              <a:t>: </a:t>
            </a:r>
            <a:r>
              <a:rPr lang="en-US" dirty="0"/>
              <a:t>S</a:t>
            </a:r>
            <a:r>
              <a:rPr lang="en-US" dirty="0" smtClean="0"/>
              <a:t>ummary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1551565" y="1500829"/>
            <a:ext cx="18430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smtClean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rPr>
              <a:t>Batch Time</a:t>
            </a:r>
            <a:endParaRPr lang="en-US" sz="2200" b="1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249012" y="3592845"/>
            <a:ext cx="14389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smtClean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rPr>
              <a:t>Learning</a:t>
            </a:r>
          </a:p>
          <a:p>
            <a:r>
              <a:rPr lang="en-US" sz="2200" b="1" dirty="0" smtClean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rPr>
              <a:t>Time</a:t>
            </a:r>
            <a:endParaRPr lang="en-US" sz="2200" b="1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10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Solution: performant </a:t>
            </a:r>
            <a:r>
              <a:rPr lang="en-US" dirty="0"/>
              <a:t>c</a:t>
            </a:r>
            <a:r>
              <a:rPr lang="en-US" dirty="0" smtClean="0"/>
              <a:t>rowd </a:t>
            </a:r>
            <a:r>
              <a:rPr lang="en-US" dirty="0"/>
              <a:t>s</a:t>
            </a:r>
            <a:r>
              <a:rPr lang="en-US" dirty="0" smtClean="0"/>
              <a:t>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8136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err="1" smtClean="0">
                <a:solidFill>
                  <a:schemeClr val="bg1">
                    <a:lumMod val="85000"/>
                  </a:schemeClr>
                </a:solidFill>
              </a:rPr>
              <a:t>CLAMShell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 (VLDB 2016)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How fast can a single application go?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8x latency reduction, 150x variance reduction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Available open source!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b="1" dirty="0" smtClean="0"/>
              <a:t>Adaptive worker identification (NIPS 2016)</a:t>
            </a:r>
          </a:p>
          <a:p>
            <a:pPr lvl="1"/>
            <a:r>
              <a:rPr lang="en-US" dirty="0" smtClean="0"/>
              <a:t>How to find fast workers in an unknown crowd?</a:t>
            </a:r>
          </a:p>
          <a:p>
            <a:pPr lvl="1"/>
            <a:r>
              <a:rPr lang="en-US" dirty="0" smtClean="0"/>
              <a:t>Novel algorithms, with proofs!</a:t>
            </a:r>
            <a:br>
              <a:rPr lang="en-US" dirty="0" smtClean="0"/>
            </a:br>
            <a:endParaRPr lang="en-US" dirty="0" smtClean="0"/>
          </a:p>
          <a:p>
            <a:r>
              <a:rPr lang="en-US" b="1" dirty="0" err="1" smtClean="0">
                <a:solidFill>
                  <a:schemeClr val="bg1">
                    <a:lumMod val="85000"/>
                  </a:schemeClr>
                </a:solidFill>
              </a:rPr>
              <a:t>Cioppino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 (In submission, HCOMP 2017)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How to manage many applications at once?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19x cheaper, 20% higher throughput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Takes worker preferences into account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Improving pool </a:t>
            </a:r>
            <a:r>
              <a:rPr lang="en-US" dirty="0"/>
              <a:t>m</a:t>
            </a:r>
            <a:r>
              <a:rPr lang="en-US" dirty="0" smtClean="0"/>
              <a:t>aintenance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User-supplied threshold </a:t>
            </a:r>
            <a:r>
              <a:rPr lang="en-US" dirty="0" smtClean="0"/>
              <a:t>requires knowledge of crowd worker statistics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>
                <a:solidFill>
                  <a:srgbClr val="953735"/>
                </a:solidFill>
              </a:rPr>
              <a:t>No guarantees </a:t>
            </a:r>
            <a:r>
              <a:rPr lang="en-US" dirty="0" smtClean="0"/>
              <a:t>on rate of finding a good </a:t>
            </a:r>
            <a:r>
              <a:rPr lang="en-US" dirty="0" smtClean="0"/>
              <a:t>pool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17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we do better?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B</a:t>
            </a:r>
            <a:r>
              <a:rPr lang="en-US" b="1" dirty="0" smtClean="0"/>
              <a:t>ig simplifying assumption</a:t>
            </a:r>
            <a:r>
              <a:rPr lang="en-US" dirty="0" smtClean="0"/>
              <a:t>:                         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workers are either ‘fast’ or ‘slow’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Now, the search for fast workers is modeled by the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chemeClr val="accent1"/>
                </a:solidFill>
              </a:rPr>
              <a:t>“most biased coin” problem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dirty="0" smtClean="0"/>
              <a:t>We prove new lower bounds on the problem, develop and analyze new algorithms to solve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41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Structured data </a:t>
            </a:r>
            <a:r>
              <a:rPr lang="en-US" dirty="0"/>
              <a:t>e</a:t>
            </a:r>
            <a:r>
              <a:rPr lang="en-US" dirty="0" smtClean="0"/>
              <a:t>xtraction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52502" y="1565259"/>
            <a:ext cx="8891498" cy="4743463"/>
            <a:chOff x="252502" y="1308100"/>
            <a:chExt cx="8891498" cy="4743463"/>
          </a:xfrm>
        </p:grpSpPr>
        <p:pic>
          <p:nvPicPr>
            <p:cNvPr id="20" name="Picture 19" descr="Screen Shot 2015-08-25 at 10.39.29 A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82" t="12898" r="7291" b="8977"/>
            <a:stretch/>
          </p:blipFill>
          <p:spPr>
            <a:xfrm>
              <a:off x="252502" y="1308100"/>
              <a:ext cx="3714564" cy="4743463"/>
            </a:xfrm>
            <a:prstGeom prst="rect">
              <a:avLst/>
            </a:prstGeom>
          </p:spPr>
        </p:pic>
        <p:pic>
          <p:nvPicPr>
            <p:cNvPr id="21" name="Picture 20" descr="unnamed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5" t="48212" r="53199" b="2392"/>
            <a:stretch/>
          </p:blipFill>
          <p:spPr>
            <a:xfrm>
              <a:off x="4988517" y="2182701"/>
              <a:ext cx="4155483" cy="3044135"/>
            </a:xfrm>
            <a:prstGeom prst="rect">
              <a:avLst/>
            </a:prstGeom>
          </p:spPr>
        </p:pic>
        <p:cxnSp>
          <p:nvCxnSpPr>
            <p:cNvPr id="22" name="Straight Arrow Connector 21"/>
            <p:cNvCxnSpPr/>
            <p:nvPr/>
          </p:nvCxnSpPr>
          <p:spPr>
            <a:xfrm flipH="1">
              <a:off x="4052585" y="3538912"/>
              <a:ext cx="842552" cy="0"/>
            </a:xfrm>
            <a:prstGeom prst="straightConnector1">
              <a:avLst/>
            </a:prstGeom>
            <a:ln w="57150" cmpd="sng">
              <a:solidFill>
                <a:srgbClr val="000000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1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7" t="-4254" r="17" b="18317"/>
          <a:stretch/>
        </p:blipFill>
        <p:spPr>
          <a:xfrm>
            <a:off x="2305050" y="204216"/>
            <a:ext cx="4533900" cy="5029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65326" y="520237"/>
            <a:ext cx="4213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+mj-lt"/>
              </a:rPr>
              <a:t>Theory Monster</a:t>
            </a:r>
          </a:p>
        </p:txBody>
      </p:sp>
      <p:sp>
        <p:nvSpPr>
          <p:cNvPr id="7" name="TextBox 6"/>
          <p:cNvSpPr txBox="1"/>
          <p:nvPr/>
        </p:nvSpPr>
        <p:spPr>
          <a:xfrm rot="19020000">
            <a:off x="-306429" y="662268"/>
            <a:ext cx="31110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Concentration of Measure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5438775"/>
            <a:ext cx="7200900" cy="1282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2940000">
            <a:off x="6272728" y="728427"/>
            <a:ext cx="31110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Infinite-armed bandits</a:t>
            </a:r>
          </a:p>
        </p:txBody>
      </p:sp>
      <p:sp>
        <p:nvSpPr>
          <p:cNvPr id="10" name="TextBox 9"/>
          <p:cNvSpPr txBox="1"/>
          <p:nvPr/>
        </p:nvSpPr>
        <p:spPr>
          <a:xfrm rot="2940000">
            <a:off x="-482272" y="2973839"/>
            <a:ext cx="31110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Sequential Probability Ratio Test</a:t>
            </a:r>
          </a:p>
        </p:txBody>
      </p:sp>
      <p:sp>
        <p:nvSpPr>
          <p:cNvPr id="11" name="TextBox 10"/>
          <p:cNvSpPr txBox="1"/>
          <p:nvPr/>
        </p:nvSpPr>
        <p:spPr>
          <a:xfrm rot="19020000">
            <a:off x="6524052" y="3238655"/>
            <a:ext cx="31110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Detecting Mixtures of Distributions</a:t>
            </a:r>
          </a:p>
        </p:txBody>
      </p:sp>
    </p:spTree>
    <p:extLst>
      <p:ext uri="{BB962C8B-B14F-4D97-AF65-F5344CB8AC3E}">
        <p14:creationId xmlns:p14="http://schemas.microsoft.com/office/powerpoint/2010/main" val="69596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Solution: Performant Crowd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8136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err="1" smtClean="0">
                <a:solidFill>
                  <a:schemeClr val="bg1">
                    <a:lumMod val="85000"/>
                  </a:schemeClr>
                </a:solidFill>
              </a:rPr>
              <a:t>CLAMShell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 (VLDB 2016)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How fast can a single application go?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8x latency reduction, 150x variance reduction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Available open source!</a:t>
            </a:r>
            <a:br>
              <a:rPr lang="en-US" dirty="0" smtClean="0">
                <a:solidFill>
                  <a:schemeClr val="bg1">
                    <a:lumMod val="85000"/>
                  </a:schemeClr>
                </a:solidFill>
              </a:rPr>
            </a:b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Adaptive worker identification (NIPS 2016)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How to find fast workers in an unknown crowd?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Novel algorithms, with proofs!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b="1" dirty="0" err="1" smtClean="0"/>
              <a:t>Cioppino</a:t>
            </a:r>
            <a:r>
              <a:rPr lang="en-US" b="1" dirty="0" smtClean="0"/>
              <a:t> (In submission, HCOMP 2017)</a:t>
            </a:r>
          </a:p>
          <a:p>
            <a:pPr lvl="1"/>
            <a:r>
              <a:rPr lang="en-US" dirty="0" smtClean="0"/>
              <a:t>How to manage many applications at once?</a:t>
            </a:r>
          </a:p>
          <a:p>
            <a:pPr lvl="1"/>
            <a:r>
              <a:rPr lang="en-US" dirty="0" smtClean="0"/>
              <a:t>19x cheaper, 20% higher throughput</a:t>
            </a:r>
          </a:p>
          <a:p>
            <a:pPr lvl="1"/>
            <a:r>
              <a:rPr lang="en-US" dirty="0" smtClean="0"/>
              <a:t>Takes worker preferences into account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58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Multi-tenant </a:t>
            </a:r>
            <a:r>
              <a:rPr lang="en-US" dirty="0"/>
              <a:t>c</a:t>
            </a:r>
            <a:r>
              <a:rPr lang="en-US" dirty="0" smtClean="0"/>
              <a:t>rowds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38544" y="6356350"/>
            <a:ext cx="2133600" cy="365125"/>
          </a:xfrm>
        </p:spPr>
        <p:txBody>
          <a:bodyPr/>
          <a:lstStyle/>
          <a:p>
            <a:fld id="{EF6F962A-B274-1342-AC3E-C9E26BFEC81E}" type="slidenum">
              <a:rPr lang="en-US" smtClean="0"/>
              <a:t>52</a:t>
            </a:fld>
            <a:endParaRPr lang="en-US"/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6" t="30267" r="66327" b="55065"/>
          <a:stretch/>
        </p:blipFill>
        <p:spPr>
          <a:xfrm>
            <a:off x="3298124" y="1450359"/>
            <a:ext cx="1005840" cy="100584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9" t="70270" r="81734" b="15063"/>
          <a:stretch/>
        </p:blipFill>
        <p:spPr>
          <a:xfrm>
            <a:off x="6656896" y="1446311"/>
            <a:ext cx="1005840" cy="1005840"/>
          </a:xfrm>
          <a:prstGeom prst="rect">
            <a:avLst/>
          </a:prstGeom>
        </p:spPr>
      </p:pic>
      <p:sp>
        <p:nvSpPr>
          <p:cNvPr id="109" name="TextBox 108"/>
          <p:cNvSpPr txBox="1"/>
          <p:nvPr/>
        </p:nvSpPr>
        <p:spPr>
          <a:xfrm>
            <a:off x="252502" y="1838703"/>
            <a:ext cx="223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Clients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65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Multi-tenant </a:t>
            </a:r>
            <a:r>
              <a:rPr lang="en-US" dirty="0"/>
              <a:t>c</a:t>
            </a:r>
            <a:r>
              <a:rPr lang="en-US" dirty="0" smtClean="0"/>
              <a:t>rowds</a:t>
            </a:r>
            <a:endParaRPr lang="en-US" dirty="0"/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6" t="30267" r="66327" b="55065"/>
          <a:stretch/>
        </p:blipFill>
        <p:spPr>
          <a:xfrm>
            <a:off x="3298124" y="1450359"/>
            <a:ext cx="1005840" cy="100584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9" t="70270" r="81734" b="15063"/>
          <a:stretch/>
        </p:blipFill>
        <p:spPr>
          <a:xfrm>
            <a:off x="6656896" y="1446311"/>
            <a:ext cx="1005840" cy="1005840"/>
          </a:xfrm>
          <a:prstGeom prst="rect">
            <a:avLst/>
          </a:prstGeom>
        </p:spPr>
      </p:pic>
      <p:sp>
        <p:nvSpPr>
          <p:cNvPr id="109" name="TextBox 108"/>
          <p:cNvSpPr txBox="1"/>
          <p:nvPr/>
        </p:nvSpPr>
        <p:spPr>
          <a:xfrm>
            <a:off x="252502" y="1838703"/>
            <a:ext cx="223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Clients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252501" y="3082963"/>
            <a:ext cx="223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Tasks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13" name="Group 112"/>
          <p:cNvGrpSpPr/>
          <p:nvPr/>
        </p:nvGrpSpPr>
        <p:grpSpPr>
          <a:xfrm>
            <a:off x="3075286" y="3113042"/>
            <a:ext cx="1517860" cy="967964"/>
            <a:chOff x="640862" y="2015940"/>
            <a:chExt cx="8229600" cy="4525963"/>
          </a:xfrm>
        </p:grpSpPr>
        <p:pic>
          <p:nvPicPr>
            <p:cNvPr id="114" name="Content Placeholder 3"/>
            <p:cNvPicPr>
              <a:picLocks noChangeAspect="1"/>
            </p:cNvPicPr>
            <p:nvPr/>
          </p:nvPicPr>
          <p:blipFill>
            <a:blip r:embed="rId4"/>
            <a:srcRect t="6003" b="6003"/>
            <a:stretch>
              <a:fillRect/>
            </a:stretch>
          </p:blipFill>
          <p:spPr>
            <a:xfrm>
              <a:off x="640862" y="2015940"/>
              <a:ext cx="8229600" cy="4525963"/>
            </a:xfrm>
            <a:prstGeom prst="rect">
              <a:avLst/>
            </a:prstGeom>
          </p:spPr>
        </p:pic>
        <p:sp>
          <p:nvSpPr>
            <p:cNvPr id="115" name="Rounded Rectangle 114"/>
            <p:cNvSpPr/>
            <p:nvPr/>
          </p:nvSpPr>
          <p:spPr>
            <a:xfrm>
              <a:off x="6916616" y="5206349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7580923" y="4467795"/>
              <a:ext cx="1289539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Gotham Bold"/>
                  <a:cs typeface="Gotham Bold"/>
                </a:rPr>
                <a:t>Y</a:t>
              </a: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7580923" y="5206349"/>
              <a:ext cx="1289539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latin typeface="Gotham Bold"/>
                  <a:cs typeface="Gotham Bold"/>
                </a:rPr>
                <a:t>N</a:t>
              </a:r>
              <a:endParaRPr lang="en-US" sz="800" dirty="0">
                <a:latin typeface="Gotham Bold"/>
                <a:cs typeface="Gotham Bold"/>
              </a:endParaRPr>
            </a:p>
          </p:txBody>
        </p:sp>
        <p:sp>
          <p:nvSpPr>
            <p:cNvPr id="118" name="Rounded Rectangle 117"/>
            <p:cNvSpPr/>
            <p:nvPr/>
          </p:nvSpPr>
          <p:spPr>
            <a:xfrm>
              <a:off x="6934566" y="4467795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078121" y="4278922"/>
              <a:ext cx="587469" cy="6122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pic>
      </p:grpSp>
      <p:grpSp>
        <p:nvGrpSpPr>
          <p:cNvPr id="123" name="Group 122"/>
          <p:cNvGrpSpPr/>
          <p:nvPr/>
        </p:nvGrpSpPr>
        <p:grpSpPr>
          <a:xfrm>
            <a:off x="5975510" y="3097530"/>
            <a:ext cx="2433748" cy="1139314"/>
            <a:chOff x="252502" y="1308100"/>
            <a:chExt cx="8891498" cy="4743463"/>
          </a:xfrm>
        </p:grpSpPr>
        <p:pic>
          <p:nvPicPr>
            <p:cNvPr id="124" name="Picture 123" descr="Screen Shot 2015-08-25 at 10.39.29 AM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82" t="12898" r="7291" b="8977"/>
            <a:stretch/>
          </p:blipFill>
          <p:spPr>
            <a:xfrm>
              <a:off x="252502" y="1308100"/>
              <a:ext cx="3714564" cy="4743463"/>
            </a:xfrm>
            <a:prstGeom prst="rect">
              <a:avLst/>
            </a:prstGeom>
          </p:spPr>
        </p:pic>
        <p:pic>
          <p:nvPicPr>
            <p:cNvPr id="125" name="Picture 124" descr="unnamed.pn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5" t="48212" r="53199" b="2392"/>
            <a:stretch/>
          </p:blipFill>
          <p:spPr>
            <a:xfrm>
              <a:off x="4988517" y="2182701"/>
              <a:ext cx="4155483" cy="3044135"/>
            </a:xfrm>
            <a:prstGeom prst="rect">
              <a:avLst/>
            </a:prstGeom>
          </p:spPr>
        </p:pic>
        <p:cxnSp>
          <p:nvCxnSpPr>
            <p:cNvPr id="126" name="Straight Arrow Connector 125"/>
            <p:cNvCxnSpPr/>
            <p:nvPr/>
          </p:nvCxnSpPr>
          <p:spPr>
            <a:xfrm flipH="1">
              <a:off x="4052585" y="3538912"/>
              <a:ext cx="842552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2481883" y="2698473"/>
            <a:ext cx="2704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Symbol" charset="2"/>
              <a:buChar char="m"/>
            </a:pP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ymbol" charset="2"/>
                <a:ea typeface="Symbol" charset="2"/>
                <a:cs typeface="Symbol" charset="2"/>
              </a:rPr>
              <a:t>= 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ea typeface="Symbol" charset="2"/>
                <a:cs typeface="Symbol" charset="2"/>
              </a:rPr>
              <a:t>1</a:t>
            </a: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Symbol" charset="2"/>
                <a:cs typeface="Symbol" charset="2"/>
              </a:rPr>
              <a:t> task/2 secs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Symbol" charset="2"/>
              <a:ea typeface="Symbol" charset="2"/>
              <a:cs typeface="Symbol" charset="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99085" y="2698473"/>
            <a:ext cx="2796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Symbol" charset="2"/>
              <a:buChar char="m"/>
            </a:pP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ymbol" charset="2"/>
                <a:ea typeface="Symbol" charset="2"/>
                <a:cs typeface="Symbol" charset="2"/>
              </a:rPr>
              <a:t>= </a:t>
            </a: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Symbol" charset="2"/>
                <a:cs typeface="Symbol" charset="2"/>
              </a:rPr>
              <a:t>1 task / 5 mins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Symbol" charset="2"/>
              <a:ea typeface="Symbol" charset="2"/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9127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Multi-tenant </a:t>
            </a:r>
            <a:r>
              <a:rPr lang="en-US" dirty="0"/>
              <a:t>c</a:t>
            </a:r>
            <a:r>
              <a:rPr lang="en-US" dirty="0" smtClean="0"/>
              <a:t>rowds</a:t>
            </a:r>
            <a:endParaRPr lang="en-US" dirty="0"/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6" t="30267" r="66327" b="55065"/>
          <a:stretch/>
        </p:blipFill>
        <p:spPr>
          <a:xfrm>
            <a:off x="3298124" y="1450359"/>
            <a:ext cx="1005840" cy="100584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9" t="70270" r="81734" b="15063"/>
          <a:stretch/>
        </p:blipFill>
        <p:spPr>
          <a:xfrm>
            <a:off x="6656896" y="1446311"/>
            <a:ext cx="1005840" cy="1005840"/>
          </a:xfrm>
          <a:prstGeom prst="rect">
            <a:avLst/>
          </a:prstGeom>
        </p:spPr>
      </p:pic>
      <p:sp>
        <p:nvSpPr>
          <p:cNvPr id="109" name="TextBox 108"/>
          <p:cNvSpPr txBox="1"/>
          <p:nvPr/>
        </p:nvSpPr>
        <p:spPr>
          <a:xfrm>
            <a:off x="252502" y="1838703"/>
            <a:ext cx="223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Clients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252501" y="3082963"/>
            <a:ext cx="223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Tasks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52498" y="4327223"/>
            <a:ext cx="223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Workloads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13" name="Group 112"/>
          <p:cNvGrpSpPr/>
          <p:nvPr/>
        </p:nvGrpSpPr>
        <p:grpSpPr>
          <a:xfrm>
            <a:off x="3075286" y="3113042"/>
            <a:ext cx="1517860" cy="967964"/>
            <a:chOff x="640862" y="2015940"/>
            <a:chExt cx="8229600" cy="4525963"/>
          </a:xfrm>
        </p:grpSpPr>
        <p:pic>
          <p:nvPicPr>
            <p:cNvPr id="114" name="Content Placeholder 3"/>
            <p:cNvPicPr>
              <a:picLocks noChangeAspect="1"/>
            </p:cNvPicPr>
            <p:nvPr/>
          </p:nvPicPr>
          <p:blipFill>
            <a:blip r:embed="rId4"/>
            <a:srcRect t="6003" b="6003"/>
            <a:stretch>
              <a:fillRect/>
            </a:stretch>
          </p:blipFill>
          <p:spPr>
            <a:xfrm>
              <a:off x="640862" y="2015940"/>
              <a:ext cx="8229600" cy="4525963"/>
            </a:xfrm>
            <a:prstGeom prst="rect">
              <a:avLst/>
            </a:prstGeom>
          </p:spPr>
        </p:pic>
        <p:sp>
          <p:nvSpPr>
            <p:cNvPr id="115" name="Rounded Rectangle 114"/>
            <p:cNvSpPr/>
            <p:nvPr/>
          </p:nvSpPr>
          <p:spPr>
            <a:xfrm>
              <a:off x="6916616" y="5206349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7580923" y="4467795"/>
              <a:ext cx="1289539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Gotham Bold"/>
                  <a:cs typeface="Gotham Bold"/>
                </a:rPr>
                <a:t>Y</a:t>
              </a: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7580923" y="5206349"/>
              <a:ext cx="1289539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latin typeface="Gotham Bold"/>
                  <a:cs typeface="Gotham Bold"/>
                </a:rPr>
                <a:t>N</a:t>
              </a:r>
              <a:endParaRPr lang="en-US" sz="800" dirty="0">
                <a:latin typeface="Gotham Bold"/>
                <a:cs typeface="Gotham Bold"/>
              </a:endParaRPr>
            </a:p>
          </p:txBody>
        </p:sp>
        <p:sp>
          <p:nvSpPr>
            <p:cNvPr id="118" name="Rounded Rectangle 117"/>
            <p:cNvSpPr/>
            <p:nvPr/>
          </p:nvSpPr>
          <p:spPr>
            <a:xfrm>
              <a:off x="6934566" y="4467795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078121" y="4278922"/>
              <a:ext cx="587469" cy="6122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pic>
      </p:grpSp>
      <p:sp>
        <p:nvSpPr>
          <p:cNvPr id="120" name="TextBox 119"/>
          <p:cNvSpPr txBox="1"/>
          <p:nvPr/>
        </p:nvSpPr>
        <p:spPr>
          <a:xfrm>
            <a:off x="2481883" y="2698473"/>
            <a:ext cx="2704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Symbol" charset="2"/>
              <a:buChar char="m"/>
            </a:pP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ymbol" charset="2"/>
                <a:ea typeface="Symbol" charset="2"/>
                <a:cs typeface="Symbol" charset="2"/>
              </a:rPr>
              <a:t>= 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ea typeface="Symbol" charset="2"/>
                <a:cs typeface="Symbol" charset="2"/>
              </a:rPr>
              <a:t>1</a:t>
            </a: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Symbol" charset="2"/>
                <a:cs typeface="Symbol" charset="2"/>
              </a:rPr>
              <a:t> task/2 secs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Symbol" charset="2"/>
              <a:ea typeface="Symbol" charset="2"/>
              <a:cs typeface="Symbol" charset="2"/>
            </a:endParaRPr>
          </a:p>
        </p:txBody>
      </p:sp>
      <p:grpSp>
        <p:nvGrpSpPr>
          <p:cNvPr id="123" name="Group 122"/>
          <p:cNvGrpSpPr/>
          <p:nvPr/>
        </p:nvGrpSpPr>
        <p:grpSpPr>
          <a:xfrm>
            <a:off x="5975510" y="3097530"/>
            <a:ext cx="2433748" cy="1139314"/>
            <a:chOff x="252502" y="1308100"/>
            <a:chExt cx="8891498" cy="4743463"/>
          </a:xfrm>
        </p:grpSpPr>
        <p:pic>
          <p:nvPicPr>
            <p:cNvPr id="124" name="Picture 123" descr="Screen Shot 2015-08-25 at 10.39.29 AM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82" t="12898" r="7291" b="8977"/>
            <a:stretch/>
          </p:blipFill>
          <p:spPr>
            <a:xfrm>
              <a:off x="252502" y="1308100"/>
              <a:ext cx="3714564" cy="4743463"/>
            </a:xfrm>
            <a:prstGeom prst="rect">
              <a:avLst/>
            </a:prstGeom>
          </p:spPr>
        </p:pic>
        <p:pic>
          <p:nvPicPr>
            <p:cNvPr id="125" name="Picture 124" descr="unnamed.pn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5" t="48212" r="53199" b="2392"/>
            <a:stretch/>
          </p:blipFill>
          <p:spPr>
            <a:xfrm>
              <a:off x="4988517" y="2182701"/>
              <a:ext cx="4155483" cy="3044135"/>
            </a:xfrm>
            <a:prstGeom prst="rect">
              <a:avLst/>
            </a:prstGeom>
          </p:spPr>
        </p:pic>
        <p:cxnSp>
          <p:nvCxnSpPr>
            <p:cNvPr id="126" name="Straight Arrow Connector 125"/>
            <p:cNvCxnSpPr/>
            <p:nvPr/>
          </p:nvCxnSpPr>
          <p:spPr>
            <a:xfrm flipH="1">
              <a:off x="4052585" y="3538912"/>
              <a:ext cx="842552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TextBox 126"/>
          <p:cNvSpPr txBox="1"/>
          <p:nvPr/>
        </p:nvSpPr>
        <p:spPr>
          <a:xfrm>
            <a:off x="5699085" y="2698473"/>
            <a:ext cx="2796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Symbol" charset="2"/>
              <a:buChar char="m"/>
            </a:pP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ymbol" charset="2"/>
                <a:ea typeface="Symbol" charset="2"/>
                <a:cs typeface="Symbol" charset="2"/>
              </a:rPr>
              <a:t>= </a:t>
            </a: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Symbol" charset="2"/>
                <a:cs typeface="Symbol" charset="2"/>
              </a:rPr>
              <a:t>1 task / 5 mins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Symbol" charset="2"/>
              <a:ea typeface="Symbol" charset="2"/>
              <a:cs typeface="Symbol" charset="2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2381046" y="4386917"/>
            <a:ext cx="2805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charset="2"/>
              <a:buNone/>
              <a:tabLst/>
              <a:defRPr/>
            </a:pP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ymbol" charset="2"/>
                <a:ea typeface="Symbol" charset="2"/>
                <a:cs typeface="Symbol" charset="2"/>
              </a:rPr>
              <a:t>l =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ymbol" charset="2"/>
                <a:ea typeface="Symbol" charset="2"/>
                <a:cs typeface="Symbol" charset="2"/>
              </a:rPr>
              <a:t> </a:t>
            </a: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Symbol" charset="2"/>
                <a:cs typeface="Symbol" charset="2"/>
              </a:rPr>
              <a:t>300 tasks/sec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ea typeface="Symbol" charset="2"/>
              <a:cs typeface="Symbol" charset="2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5728213" y="4382892"/>
            <a:ext cx="2805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charset="2"/>
              <a:buNone/>
              <a:tabLst/>
              <a:defRPr/>
            </a:pP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ymbol" charset="2"/>
                <a:ea typeface="Symbol" charset="2"/>
                <a:cs typeface="Symbol" charset="2"/>
              </a:rPr>
              <a:t>l =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ymbol" charset="2"/>
                <a:ea typeface="Symbol" charset="2"/>
                <a:cs typeface="Symbol" charset="2"/>
              </a:rPr>
              <a:t> </a:t>
            </a: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Symbol" charset="2"/>
                <a:cs typeface="Symbol" charset="2"/>
              </a:rPr>
              <a:t>2 tasks/sec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ea typeface="Symbol" charset="2"/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8263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Multi-tenant </a:t>
            </a:r>
            <a:r>
              <a:rPr lang="en-US" dirty="0"/>
              <a:t>c</a:t>
            </a:r>
            <a:r>
              <a:rPr lang="en-US" dirty="0" smtClean="0"/>
              <a:t>rowds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38544" y="6356350"/>
            <a:ext cx="2133600" cy="365125"/>
          </a:xfrm>
        </p:spPr>
        <p:txBody>
          <a:bodyPr/>
          <a:lstStyle/>
          <a:p>
            <a:fld id="{EF6F962A-B274-1342-AC3E-C9E26BFEC81E}" type="slidenum">
              <a:rPr lang="en-US" smtClean="0"/>
              <a:t>55</a:t>
            </a:fld>
            <a:endParaRPr lang="en-US"/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6" t="30267" r="66327" b="55065"/>
          <a:stretch/>
        </p:blipFill>
        <p:spPr>
          <a:xfrm>
            <a:off x="3298124" y="1450359"/>
            <a:ext cx="1005840" cy="100584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9" t="70270" r="81734" b="15063"/>
          <a:stretch/>
        </p:blipFill>
        <p:spPr>
          <a:xfrm>
            <a:off x="6656896" y="1446311"/>
            <a:ext cx="1005840" cy="1005840"/>
          </a:xfrm>
          <a:prstGeom prst="rect">
            <a:avLst/>
          </a:prstGeom>
        </p:spPr>
      </p:pic>
      <p:sp>
        <p:nvSpPr>
          <p:cNvPr id="109" name="TextBox 108"/>
          <p:cNvSpPr txBox="1"/>
          <p:nvPr/>
        </p:nvSpPr>
        <p:spPr>
          <a:xfrm>
            <a:off x="252502" y="1838703"/>
            <a:ext cx="223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Clients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252501" y="3082963"/>
            <a:ext cx="223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Tasks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52498" y="4327223"/>
            <a:ext cx="223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Workloads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252497" y="5571483"/>
            <a:ext cx="223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Preferences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13" name="Group 112"/>
          <p:cNvGrpSpPr/>
          <p:nvPr/>
        </p:nvGrpSpPr>
        <p:grpSpPr>
          <a:xfrm>
            <a:off x="3075286" y="3113042"/>
            <a:ext cx="1517860" cy="967964"/>
            <a:chOff x="640862" y="2015940"/>
            <a:chExt cx="8229600" cy="4525963"/>
          </a:xfrm>
        </p:grpSpPr>
        <p:pic>
          <p:nvPicPr>
            <p:cNvPr id="114" name="Content Placeholder 3"/>
            <p:cNvPicPr>
              <a:picLocks noChangeAspect="1"/>
            </p:cNvPicPr>
            <p:nvPr/>
          </p:nvPicPr>
          <p:blipFill>
            <a:blip r:embed="rId4"/>
            <a:srcRect t="6003" b="6003"/>
            <a:stretch>
              <a:fillRect/>
            </a:stretch>
          </p:blipFill>
          <p:spPr>
            <a:xfrm>
              <a:off x="640862" y="2015940"/>
              <a:ext cx="8229600" cy="4525963"/>
            </a:xfrm>
            <a:prstGeom prst="rect">
              <a:avLst/>
            </a:prstGeom>
          </p:spPr>
        </p:pic>
        <p:sp>
          <p:nvSpPr>
            <p:cNvPr id="115" name="Rounded Rectangle 114"/>
            <p:cNvSpPr/>
            <p:nvPr/>
          </p:nvSpPr>
          <p:spPr>
            <a:xfrm>
              <a:off x="6916616" y="5206349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7580923" y="4467795"/>
              <a:ext cx="1289539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Gotham Bold"/>
                  <a:cs typeface="Gotham Bold"/>
                </a:rPr>
                <a:t>Y</a:t>
              </a: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7580923" y="5206349"/>
              <a:ext cx="1289539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latin typeface="Gotham Bold"/>
                  <a:cs typeface="Gotham Bold"/>
                </a:rPr>
                <a:t>N</a:t>
              </a:r>
              <a:endParaRPr lang="en-US" sz="800" dirty="0">
                <a:latin typeface="Gotham Bold"/>
                <a:cs typeface="Gotham Bold"/>
              </a:endParaRPr>
            </a:p>
          </p:txBody>
        </p:sp>
        <p:sp>
          <p:nvSpPr>
            <p:cNvPr id="118" name="Rounded Rectangle 117"/>
            <p:cNvSpPr/>
            <p:nvPr/>
          </p:nvSpPr>
          <p:spPr>
            <a:xfrm>
              <a:off x="6934566" y="4467795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078121" y="4278922"/>
              <a:ext cx="587469" cy="6122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pic>
      </p:grpSp>
      <p:sp>
        <p:nvSpPr>
          <p:cNvPr id="121" name="TextBox 120"/>
          <p:cNvSpPr txBox="1"/>
          <p:nvPr/>
        </p:nvSpPr>
        <p:spPr>
          <a:xfrm>
            <a:off x="4125028" y="5245408"/>
            <a:ext cx="457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charset="2"/>
              <a:buNone/>
              <a:tabLst/>
              <a:defRPr/>
            </a:pPr>
            <a:r>
              <a:rPr lang="en-US" sz="36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Symbol" charset="2"/>
                <a:cs typeface="Symbol" charset="2"/>
              </a:rPr>
              <a:t>🙂</a:t>
            </a:r>
            <a:endParaRPr lang="en-US" sz="3600" b="1" dirty="0">
              <a:solidFill>
                <a:schemeClr val="tx1">
                  <a:lumMod val="50000"/>
                  <a:lumOff val="50000"/>
                </a:schemeClr>
              </a:solidFill>
              <a:ea typeface="Symbol" charset="2"/>
              <a:cs typeface="Symbol" charset="2"/>
            </a:endParaRPr>
          </a:p>
        </p:txBody>
      </p:sp>
      <p:grpSp>
        <p:nvGrpSpPr>
          <p:cNvPr id="123" name="Group 122"/>
          <p:cNvGrpSpPr/>
          <p:nvPr/>
        </p:nvGrpSpPr>
        <p:grpSpPr>
          <a:xfrm>
            <a:off x="5975510" y="3097530"/>
            <a:ext cx="2433748" cy="1139314"/>
            <a:chOff x="252502" y="1308100"/>
            <a:chExt cx="8891498" cy="4743463"/>
          </a:xfrm>
        </p:grpSpPr>
        <p:pic>
          <p:nvPicPr>
            <p:cNvPr id="124" name="Picture 123" descr="Screen Shot 2015-08-25 at 10.39.29 AM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82" t="12898" r="7291" b="8977"/>
            <a:stretch/>
          </p:blipFill>
          <p:spPr>
            <a:xfrm>
              <a:off x="252502" y="1308100"/>
              <a:ext cx="3714564" cy="4743463"/>
            </a:xfrm>
            <a:prstGeom prst="rect">
              <a:avLst/>
            </a:prstGeom>
          </p:spPr>
        </p:pic>
        <p:pic>
          <p:nvPicPr>
            <p:cNvPr id="125" name="Picture 124" descr="unnamed.pn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5" t="48212" r="53199" b="2392"/>
            <a:stretch/>
          </p:blipFill>
          <p:spPr>
            <a:xfrm>
              <a:off x="4988517" y="2182701"/>
              <a:ext cx="4155483" cy="3044135"/>
            </a:xfrm>
            <a:prstGeom prst="rect">
              <a:avLst/>
            </a:prstGeom>
          </p:spPr>
        </p:pic>
        <p:cxnSp>
          <p:nvCxnSpPr>
            <p:cNvPr id="126" name="Straight Arrow Connector 125"/>
            <p:cNvCxnSpPr/>
            <p:nvPr/>
          </p:nvCxnSpPr>
          <p:spPr>
            <a:xfrm flipH="1">
              <a:off x="4052585" y="3538912"/>
              <a:ext cx="842552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extBox 129"/>
          <p:cNvSpPr txBox="1"/>
          <p:nvPr/>
        </p:nvSpPr>
        <p:spPr>
          <a:xfrm>
            <a:off x="2381046" y="4386917"/>
            <a:ext cx="2805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charset="2"/>
              <a:buNone/>
              <a:tabLst/>
              <a:defRPr/>
            </a:pP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ymbol" charset="2"/>
                <a:ea typeface="Symbol" charset="2"/>
                <a:cs typeface="Symbol" charset="2"/>
              </a:rPr>
              <a:t>l =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ymbol" charset="2"/>
                <a:ea typeface="Symbol" charset="2"/>
                <a:cs typeface="Symbol" charset="2"/>
              </a:rPr>
              <a:t> </a:t>
            </a: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Symbol" charset="2"/>
                <a:cs typeface="Symbol" charset="2"/>
              </a:rPr>
              <a:t>300 tasks/sec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ea typeface="Symbol" charset="2"/>
              <a:cs typeface="Symbol" charset="2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5728213" y="4382892"/>
            <a:ext cx="2805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charset="2"/>
              <a:buNone/>
              <a:tabLst/>
              <a:defRPr/>
            </a:pP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ymbol" charset="2"/>
                <a:ea typeface="Symbol" charset="2"/>
                <a:cs typeface="Symbol" charset="2"/>
              </a:rPr>
              <a:t>l =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ymbol" charset="2"/>
                <a:ea typeface="Symbol" charset="2"/>
                <a:cs typeface="Symbol" charset="2"/>
              </a:rPr>
              <a:t> </a:t>
            </a: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Symbol" charset="2"/>
                <a:cs typeface="Symbol" charset="2"/>
              </a:rPr>
              <a:t>2 tasks/sec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ea typeface="Symbol" charset="2"/>
              <a:cs typeface="Symbol" charset="2"/>
            </a:endParaRPr>
          </a:p>
        </p:txBody>
      </p:sp>
      <p:pic>
        <p:nvPicPr>
          <p:cNvPr id="132" name="Picture 1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6505" y="5428957"/>
            <a:ext cx="853093" cy="853093"/>
          </a:xfrm>
          <a:prstGeom prst="rect">
            <a:avLst/>
          </a:prstGeom>
        </p:spPr>
      </p:pic>
      <p:grpSp>
        <p:nvGrpSpPr>
          <p:cNvPr id="133" name="Group 132"/>
          <p:cNvGrpSpPr/>
          <p:nvPr/>
        </p:nvGrpSpPr>
        <p:grpSpPr>
          <a:xfrm>
            <a:off x="3513084" y="5281053"/>
            <a:ext cx="595808" cy="530744"/>
            <a:chOff x="640862" y="2015940"/>
            <a:chExt cx="8229600" cy="4525963"/>
          </a:xfrm>
        </p:grpSpPr>
        <p:pic>
          <p:nvPicPr>
            <p:cNvPr id="134" name="Content Placeholder 3"/>
            <p:cNvPicPr>
              <a:picLocks noChangeAspect="1"/>
            </p:cNvPicPr>
            <p:nvPr/>
          </p:nvPicPr>
          <p:blipFill>
            <a:blip r:embed="rId4"/>
            <a:srcRect t="6003" b="6003"/>
            <a:stretch>
              <a:fillRect/>
            </a:stretch>
          </p:blipFill>
          <p:spPr>
            <a:xfrm>
              <a:off x="640862" y="2015940"/>
              <a:ext cx="8229600" cy="4525963"/>
            </a:xfrm>
            <a:prstGeom prst="rect">
              <a:avLst/>
            </a:prstGeom>
          </p:spPr>
        </p:pic>
        <p:sp>
          <p:nvSpPr>
            <p:cNvPr id="135" name="Rounded Rectangle 134"/>
            <p:cNvSpPr/>
            <p:nvPr/>
          </p:nvSpPr>
          <p:spPr>
            <a:xfrm>
              <a:off x="6916616" y="5206349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7580923" y="4467795"/>
              <a:ext cx="1289539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Gotham Bold"/>
                  <a:cs typeface="Gotham Bold"/>
                </a:rPr>
                <a:t>Y</a:t>
              </a: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7580923" y="5206349"/>
              <a:ext cx="1289539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latin typeface="Gotham Bold"/>
                  <a:cs typeface="Gotham Bold"/>
                </a:rPr>
                <a:t>N</a:t>
              </a:r>
              <a:endParaRPr lang="en-US" sz="800" dirty="0">
                <a:latin typeface="Gotham Bold"/>
                <a:cs typeface="Gotham Bold"/>
              </a:endParaRPr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6934566" y="4467795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9" name="Picture 138"/>
            <p:cNvPicPr>
              <a:picLocks noChangeAspect="1"/>
            </p:cNvPicPr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078121" y="4278922"/>
              <a:ext cx="587469" cy="6122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pic>
      </p:grpSp>
      <p:grpSp>
        <p:nvGrpSpPr>
          <p:cNvPr id="141" name="Group 140"/>
          <p:cNvGrpSpPr/>
          <p:nvPr/>
        </p:nvGrpSpPr>
        <p:grpSpPr>
          <a:xfrm>
            <a:off x="3550966" y="5899120"/>
            <a:ext cx="937362" cy="551221"/>
            <a:chOff x="252502" y="1308100"/>
            <a:chExt cx="8891498" cy="4743463"/>
          </a:xfrm>
        </p:grpSpPr>
        <p:pic>
          <p:nvPicPr>
            <p:cNvPr id="142" name="Picture 141" descr="Screen Shot 2015-08-25 at 10.39.29 AM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82" t="12898" r="7291" b="8977"/>
            <a:stretch/>
          </p:blipFill>
          <p:spPr>
            <a:xfrm>
              <a:off x="252502" y="1308100"/>
              <a:ext cx="3714564" cy="4743463"/>
            </a:xfrm>
            <a:prstGeom prst="rect">
              <a:avLst/>
            </a:prstGeom>
          </p:spPr>
        </p:pic>
        <p:pic>
          <p:nvPicPr>
            <p:cNvPr id="143" name="Picture 142" descr="unnamed.pn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5" t="48212" r="53199" b="2392"/>
            <a:stretch/>
          </p:blipFill>
          <p:spPr>
            <a:xfrm>
              <a:off x="4988517" y="2182701"/>
              <a:ext cx="4155483" cy="3044135"/>
            </a:xfrm>
            <a:prstGeom prst="rect">
              <a:avLst/>
            </a:prstGeom>
          </p:spPr>
        </p:pic>
        <p:cxnSp>
          <p:nvCxnSpPr>
            <p:cNvPr id="144" name="Straight Arrow Connector 143"/>
            <p:cNvCxnSpPr/>
            <p:nvPr/>
          </p:nvCxnSpPr>
          <p:spPr>
            <a:xfrm flipH="1">
              <a:off x="4052585" y="3538912"/>
              <a:ext cx="842552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TextBox 144"/>
          <p:cNvSpPr txBox="1"/>
          <p:nvPr/>
        </p:nvSpPr>
        <p:spPr>
          <a:xfrm>
            <a:off x="4480834" y="5899120"/>
            <a:ext cx="457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charset="2"/>
              <a:buNone/>
              <a:tabLst/>
              <a:defRPr/>
            </a:pPr>
            <a:r>
              <a:rPr lang="en-US" sz="36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Symbol" charset="2"/>
                <a:cs typeface="Symbol" charset="2"/>
              </a:rPr>
              <a:t>☹️</a:t>
            </a:r>
            <a:endParaRPr lang="en-US" sz="3600" b="1" dirty="0">
              <a:solidFill>
                <a:schemeClr val="tx1">
                  <a:lumMod val="50000"/>
                  <a:lumOff val="50000"/>
                </a:schemeClr>
              </a:solidFill>
              <a:ea typeface="Symbol" charset="2"/>
              <a:cs typeface="Symbol" charset="2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7890277" y="5852919"/>
            <a:ext cx="457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charset="2"/>
              <a:buNone/>
              <a:tabLst/>
              <a:defRPr/>
            </a:pPr>
            <a:r>
              <a:rPr lang="en-US" sz="36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Symbol" charset="2"/>
                <a:cs typeface="Symbol" charset="2"/>
              </a:rPr>
              <a:t>🙂</a:t>
            </a:r>
            <a:endParaRPr lang="en-US" sz="3600" b="1" dirty="0">
              <a:solidFill>
                <a:schemeClr val="tx1">
                  <a:lumMod val="50000"/>
                  <a:lumOff val="50000"/>
                </a:schemeClr>
              </a:solidFill>
              <a:ea typeface="Symbol" charset="2"/>
              <a:cs typeface="Symbol" charset="2"/>
            </a:endParaRPr>
          </a:p>
        </p:txBody>
      </p:sp>
      <p:pic>
        <p:nvPicPr>
          <p:cNvPr id="147" name="Picture 1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5333" y="5426373"/>
            <a:ext cx="853093" cy="853093"/>
          </a:xfrm>
          <a:prstGeom prst="rect">
            <a:avLst/>
          </a:prstGeom>
        </p:spPr>
      </p:pic>
      <p:grpSp>
        <p:nvGrpSpPr>
          <p:cNvPr id="148" name="Group 147"/>
          <p:cNvGrpSpPr/>
          <p:nvPr/>
        </p:nvGrpSpPr>
        <p:grpSpPr>
          <a:xfrm>
            <a:off x="6861912" y="5278469"/>
            <a:ext cx="595808" cy="530744"/>
            <a:chOff x="640862" y="2015940"/>
            <a:chExt cx="8229600" cy="4525963"/>
          </a:xfrm>
        </p:grpSpPr>
        <p:pic>
          <p:nvPicPr>
            <p:cNvPr id="149" name="Content Placeholder 3"/>
            <p:cNvPicPr>
              <a:picLocks noChangeAspect="1"/>
            </p:cNvPicPr>
            <p:nvPr/>
          </p:nvPicPr>
          <p:blipFill>
            <a:blip r:embed="rId4"/>
            <a:srcRect t="6003" b="6003"/>
            <a:stretch>
              <a:fillRect/>
            </a:stretch>
          </p:blipFill>
          <p:spPr>
            <a:xfrm>
              <a:off x="640862" y="2015940"/>
              <a:ext cx="8229600" cy="4525963"/>
            </a:xfrm>
            <a:prstGeom prst="rect">
              <a:avLst/>
            </a:prstGeom>
          </p:spPr>
        </p:pic>
        <p:sp>
          <p:nvSpPr>
            <p:cNvPr id="150" name="Rounded Rectangle 149"/>
            <p:cNvSpPr/>
            <p:nvPr/>
          </p:nvSpPr>
          <p:spPr>
            <a:xfrm>
              <a:off x="6916616" y="5206349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7580923" y="4467795"/>
              <a:ext cx="1289539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Gotham Bold"/>
                  <a:cs typeface="Gotham Bold"/>
                </a:rPr>
                <a:t>Y</a:t>
              </a: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7580923" y="5206349"/>
              <a:ext cx="1289539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latin typeface="Gotham Bold"/>
                  <a:cs typeface="Gotham Bold"/>
                </a:rPr>
                <a:t>N</a:t>
              </a:r>
              <a:endParaRPr lang="en-US" sz="800" dirty="0">
                <a:latin typeface="Gotham Bold"/>
                <a:cs typeface="Gotham Bold"/>
              </a:endParaRPr>
            </a:p>
          </p:txBody>
        </p:sp>
        <p:sp>
          <p:nvSpPr>
            <p:cNvPr id="153" name="Rounded Rectangle 152"/>
            <p:cNvSpPr/>
            <p:nvPr/>
          </p:nvSpPr>
          <p:spPr>
            <a:xfrm>
              <a:off x="6934566" y="4467795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4" name="Picture 153"/>
            <p:cNvPicPr>
              <a:picLocks noChangeAspect="1"/>
            </p:cNvPicPr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078121" y="4278922"/>
              <a:ext cx="587469" cy="6122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pic>
      </p:grpSp>
      <p:grpSp>
        <p:nvGrpSpPr>
          <p:cNvPr id="155" name="Group 154"/>
          <p:cNvGrpSpPr/>
          <p:nvPr/>
        </p:nvGrpSpPr>
        <p:grpSpPr>
          <a:xfrm>
            <a:off x="6899794" y="5896536"/>
            <a:ext cx="937362" cy="551221"/>
            <a:chOff x="252502" y="1308100"/>
            <a:chExt cx="8891498" cy="4743463"/>
          </a:xfrm>
        </p:grpSpPr>
        <p:pic>
          <p:nvPicPr>
            <p:cNvPr id="156" name="Picture 155" descr="Screen Shot 2015-08-25 at 10.39.29 AM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82" t="12898" r="7291" b="8977"/>
            <a:stretch/>
          </p:blipFill>
          <p:spPr>
            <a:xfrm>
              <a:off x="252502" y="1308100"/>
              <a:ext cx="3714564" cy="4743463"/>
            </a:xfrm>
            <a:prstGeom prst="rect">
              <a:avLst/>
            </a:prstGeom>
          </p:spPr>
        </p:pic>
        <p:pic>
          <p:nvPicPr>
            <p:cNvPr id="157" name="Picture 156" descr="unnamed.pn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5" t="48212" r="53199" b="2392"/>
            <a:stretch/>
          </p:blipFill>
          <p:spPr>
            <a:xfrm>
              <a:off x="4988517" y="2182701"/>
              <a:ext cx="4155483" cy="3044135"/>
            </a:xfrm>
            <a:prstGeom prst="rect">
              <a:avLst/>
            </a:prstGeom>
          </p:spPr>
        </p:pic>
        <p:cxnSp>
          <p:nvCxnSpPr>
            <p:cNvPr id="158" name="Straight Arrow Connector 157"/>
            <p:cNvCxnSpPr/>
            <p:nvPr/>
          </p:nvCxnSpPr>
          <p:spPr>
            <a:xfrm flipH="1">
              <a:off x="4052585" y="3538912"/>
              <a:ext cx="842552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9" name="TextBox 158"/>
          <p:cNvSpPr txBox="1"/>
          <p:nvPr/>
        </p:nvSpPr>
        <p:spPr>
          <a:xfrm>
            <a:off x="7510841" y="5271464"/>
            <a:ext cx="457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charset="2"/>
              <a:buNone/>
              <a:tabLst/>
              <a:defRPr/>
            </a:pPr>
            <a:r>
              <a:rPr lang="en-US" sz="36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Symbol" charset="2"/>
                <a:cs typeface="Symbol" charset="2"/>
              </a:rPr>
              <a:t>☹️</a:t>
            </a:r>
            <a:endParaRPr lang="en-US" sz="3600" b="1" dirty="0">
              <a:solidFill>
                <a:schemeClr val="tx1">
                  <a:lumMod val="50000"/>
                  <a:lumOff val="50000"/>
                </a:schemeClr>
              </a:solidFill>
              <a:ea typeface="Symbol" charset="2"/>
              <a:cs typeface="Symbol" charset="2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481883" y="2698473"/>
            <a:ext cx="2704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Symbol" charset="2"/>
              <a:buChar char="m"/>
            </a:pP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ymbol" charset="2"/>
                <a:ea typeface="Symbol" charset="2"/>
                <a:cs typeface="Symbol" charset="2"/>
              </a:rPr>
              <a:t>= 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ea typeface="Symbol" charset="2"/>
                <a:cs typeface="Symbol" charset="2"/>
              </a:rPr>
              <a:t>1</a:t>
            </a: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Symbol" charset="2"/>
                <a:cs typeface="Symbol" charset="2"/>
              </a:rPr>
              <a:t> task/2 secs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Symbol" charset="2"/>
              <a:ea typeface="Symbol" charset="2"/>
              <a:cs typeface="Symbol" charset="2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699085" y="2698473"/>
            <a:ext cx="2796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Symbol" charset="2"/>
              <a:buChar char="m"/>
            </a:pP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ymbol" charset="2"/>
                <a:ea typeface="Symbol" charset="2"/>
                <a:cs typeface="Symbol" charset="2"/>
              </a:rPr>
              <a:t>= </a:t>
            </a: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Symbol" charset="2"/>
                <a:cs typeface="Symbol" charset="2"/>
              </a:rPr>
              <a:t>1 task / 5 mins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Symbol" charset="2"/>
              <a:ea typeface="Symbol" charset="2"/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4941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a worker pool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schemeClr val="accent1"/>
                </a:solidFill>
              </a:rPr>
              <a:t>How many workers </a:t>
            </a:r>
            <a:r>
              <a:rPr lang="en-US" dirty="0" smtClean="0"/>
              <a:t>are needed for each client?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Can we </a:t>
            </a:r>
            <a:r>
              <a:rPr lang="en-US" b="1" dirty="0" smtClean="0">
                <a:solidFill>
                  <a:schemeClr val="accent1"/>
                </a:solidFill>
              </a:rPr>
              <a:t>adapt the pool size </a:t>
            </a:r>
            <a:r>
              <a:rPr lang="en-US" dirty="0" smtClean="0"/>
              <a:t>as workloads change?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Should we </a:t>
            </a:r>
            <a:r>
              <a:rPr lang="en-US" b="1" dirty="0" smtClean="0">
                <a:solidFill>
                  <a:schemeClr val="accent1"/>
                </a:solidFill>
              </a:rPr>
              <a:t>recruit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new workers or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chemeClr val="accent1"/>
                </a:solidFill>
              </a:rPr>
              <a:t>re-train </a:t>
            </a:r>
            <a:r>
              <a:rPr lang="en-US" dirty="0" smtClean="0"/>
              <a:t>idle ones?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4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41248" y="2199757"/>
            <a:ext cx="7461503" cy="30011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57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71310" y="5843034"/>
            <a:ext cx="144822" cy="317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901"/>
          </a:p>
        </p:txBody>
      </p:sp>
      <p:sp>
        <p:nvSpPr>
          <p:cNvPr id="10" name="TextBox 9"/>
          <p:cNvSpPr txBox="1"/>
          <p:nvPr/>
        </p:nvSpPr>
        <p:spPr>
          <a:xfrm>
            <a:off x="4210346" y="5857895"/>
            <a:ext cx="144822" cy="317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901"/>
          </a:p>
        </p:txBody>
      </p:sp>
      <p:sp>
        <p:nvSpPr>
          <p:cNvPr id="12" name="Rectangle 11"/>
          <p:cNvSpPr/>
          <p:nvPr/>
        </p:nvSpPr>
        <p:spPr>
          <a:xfrm>
            <a:off x="1226457" y="1271082"/>
            <a:ext cx="1571347" cy="59866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Client Application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939265" y="1901427"/>
            <a:ext cx="145730" cy="596660"/>
            <a:chOff x="7026982" y="3740758"/>
            <a:chExt cx="175993" cy="1485198"/>
          </a:xfrm>
        </p:grpSpPr>
        <p:cxnSp>
          <p:nvCxnSpPr>
            <p:cNvPr id="57" name="Straight Arrow Connector 56"/>
            <p:cNvCxnSpPr/>
            <p:nvPr/>
          </p:nvCxnSpPr>
          <p:spPr>
            <a:xfrm flipH="1" flipV="1">
              <a:off x="7026982" y="3740758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H="1" flipV="1">
              <a:off x="7198964" y="3762916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>
          <a:xfrm>
            <a:off x="789853" y="1876732"/>
            <a:ext cx="1204667" cy="25105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Requests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6324923" y="1266003"/>
            <a:ext cx="1571347" cy="59866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Client Application</a:t>
            </a:r>
          </a:p>
        </p:txBody>
      </p:sp>
      <p:grpSp>
        <p:nvGrpSpPr>
          <p:cNvPr id="163" name="Group 162"/>
          <p:cNvGrpSpPr/>
          <p:nvPr/>
        </p:nvGrpSpPr>
        <p:grpSpPr>
          <a:xfrm>
            <a:off x="7037731" y="1896348"/>
            <a:ext cx="145730" cy="596660"/>
            <a:chOff x="7026982" y="3740758"/>
            <a:chExt cx="175993" cy="1485198"/>
          </a:xfrm>
        </p:grpSpPr>
        <p:cxnSp>
          <p:nvCxnSpPr>
            <p:cNvPr id="164" name="Straight Arrow Connector 163"/>
            <p:cNvCxnSpPr/>
            <p:nvPr/>
          </p:nvCxnSpPr>
          <p:spPr>
            <a:xfrm flipH="1" flipV="1">
              <a:off x="7026982" y="3740758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 flipH="1" flipV="1">
              <a:off x="7198964" y="3762916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6" name="Rectangle 165"/>
          <p:cNvSpPr/>
          <p:nvPr/>
        </p:nvSpPr>
        <p:spPr>
          <a:xfrm>
            <a:off x="7043726" y="1884137"/>
            <a:ext cx="1204667" cy="25105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Requests</a:t>
            </a:r>
          </a:p>
        </p:txBody>
      </p:sp>
    </p:spTree>
    <p:extLst>
      <p:ext uri="{BB962C8B-B14F-4D97-AF65-F5344CB8AC3E}">
        <p14:creationId xmlns:p14="http://schemas.microsoft.com/office/powerpoint/2010/main" val="140174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41248" y="2199757"/>
            <a:ext cx="7461503" cy="30011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58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71310" y="5843034"/>
            <a:ext cx="144822" cy="317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901"/>
          </a:p>
        </p:txBody>
      </p:sp>
      <p:sp>
        <p:nvSpPr>
          <p:cNvPr id="10" name="TextBox 9"/>
          <p:cNvSpPr txBox="1"/>
          <p:nvPr/>
        </p:nvSpPr>
        <p:spPr>
          <a:xfrm>
            <a:off x="4210346" y="5857895"/>
            <a:ext cx="144822" cy="317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901"/>
          </a:p>
        </p:txBody>
      </p:sp>
      <p:sp>
        <p:nvSpPr>
          <p:cNvPr id="11" name="Rectangle 10"/>
          <p:cNvSpPr/>
          <p:nvPr/>
        </p:nvSpPr>
        <p:spPr>
          <a:xfrm>
            <a:off x="642569" y="2158246"/>
            <a:ext cx="1499236" cy="25566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Task Queue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26457" y="1271082"/>
            <a:ext cx="1571347" cy="59866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Client Application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957912" y="3642575"/>
            <a:ext cx="2066325" cy="1193638"/>
            <a:chOff x="3084168" y="4419724"/>
            <a:chExt cx="2495426" cy="1371966"/>
          </a:xfrm>
        </p:grpSpPr>
        <p:sp>
          <p:nvSpPr>
            <p:cNvPr id="86" name="Rectangle 85"/>
            <p:cNvSpPr/>
            <p:nvPr/>
          </p:nvSpPr>
          <p:spPr>
            <a:xfrm>
              <a:off x="3084168" y="4419724"/>
              <a:ext cx="2495426" cy="137196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901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Worker Pool</a:t>
              </a:r>
              <a:endParaRPr lang="en-US" sz="1901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3093126" y="4870190"/>
              <a:ext cx="2443893" cy="801691"/>
              <a:chOff x="3093126" y="4749872"/>
              <a:chExt cx="2443893" cy="801691"/>
            </a:xfrm>
          </p:grpSpPr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93126" y="4882035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17413" y="4882035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56351" y="4882035"/>
                <a:ext cx="463224" cy="463224"/>
              </a:xfrm>
              <a:prstGeom prst="rect">
                <a:avLst/>
              </a:prstGeom>
            </p:spPr>
          </p:pic>
          <p:grpSp>
            <p:nvGrpSpPr>
              <p:cNvPr id="91" name="Group 90"/>
              <p:cNvGrpSpPr/>
              <p:nvPr/>
            </p:nvGrpSpPr>
            <p:grpSpPr>
              <a:xfrm>
                <a:off x="4488079" y="4749873"/>
                <a:ext cx="487035" cy="801690"/>
                <a:chOff x="4197518" y="4749873"/>
                <a:chExt cx="487035" cy="801690"/>
              </a:xfrm>
            </p:grpSpPr>
            <p:pic>
              <p:nvPicPr>
                <p:cNvPr id="95" name="Picture 94"/>
                <p:cNvPicPr>
                  <a:picLocks noChangeAspect="1"/>
                </p:cNvPicPr>
                <p:nvPr/>
              </p:nvPicPr>
              <p:blipFill>
                <a:blip r:embed="rId2">
                  <a:alphaModFix amt="20000"/>
                </a:blip>
                <a:stretch>
                  <a:fillRect/>
                </a:stretch>
              </p:blipFill>
              <p:spPr>
                <a:xfrm>
                  <a:off x="4197518" y="4882035"/>
                  <a:ext cx="463225" cy="463224"/>
                </a:xfrm>
                <a:prstGeom prst="rect">
                  <a:avLst/>
                </a:prstGeom>
              </p:spPr>
            </p:pic>
            <p:sp>
              <p:nvSpPr>
                <p:cNvPr id="96" name="Rectangle 95"/>
                <p:cNvSpPr/>
                <p:nvPr/>
              </p:nvSpPr>
              <p:spPr>
                <a:xfrm>
                  <a:off x="4201233" y="4749873"/>
                  <a:ext cx="483320" cy="801690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426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  <p:grpSp>
            <p:nvGrpSpPr>
              <p:cNvPr id="92" name="Group 91"/>
              <p:cNvGrpSpPr/>
              <p:nvPr/>
            </p:nvGrpSpPr>
            <p:grpSpPr>
              <a:xfrm>
                <a:off x="5038354" y="4749872"/>
                <a:ext cx="498665" cy="801691"/>
                <a:chOff x="5038354" y="4749872"/>
                <a:chExt cx="498665" cy="801691"/>
              </a:xfrm>
            </p:grpSpPr>
            <p:pic>
              <p:nvPicPr>
                <p:cNvPr id="93" name="Picture 92"/>
                <p:cNvPicPr>
                  <a:picLocks noChangeAspect="1"/>
                </p:cNvPicPr>
                <p:nvPr/>
              </p:nvPicPr>
              <p:blipFill>
                <a:blip r:embed="rId2">
                  <a:alphaModFix amt="20000"/>
                </a:blip>
                <a:stretch>
                  <a:fillRect/>
                </a:stretch>
              </p:blipFill>
              <p:spPr>
                <a:xfrm>
                  <a:off x="5073795" y="4919106"/>
                  <a:ext cx="463224" cy="463224"/>
                </a:xfrm>
                <a:prstGeom prst="rect">
                  <a:avLst/>
                </a:prstGeom>
              </p:spPr>
            </p:pic>
            <p:sp>
              <p:nvSpPr>
                <p:cNvPr id="94" name="Rectangle 93"/>
                <p:cNvSpPr/>
                <p:nvPr/>
              </p:nvSpPr>
              <p:spPr>
                <a:xfrm>
                  <a:off x="5038354" y="4749872"/>
                  <a:ext cx="483320" cy="80169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426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</p:grpSp>
      </p:grpSp>
      <p:grpSp>
        <p:nvGrpSpPr>
          <p:cNvPr id="14" name="Group 13"/>
          <p:cNvGrpSpPr/>
          <p:nvPr/>
        </p:nvGrpSpPr>
        <p:grpSpPr>
          <a:xfrm rot="5400000">
            <a:off x="1853692" y="1920937"/>
            <a:ext cx="397774" cy="1632766"/>
            <a:chOff x="1019113" y="2476992"/>
            <a:chExt cx="457200" cy="2065479"/>
          </a:xfrm>
        </p:grpSpPr>
        <p:grpSp>
          <p:nvGrpSpPr>
            <p:cNvPr id="72" name="Group 71"/>
            <p:cNvGrpSpPr/>
            <p:nvPr/>
          </p:nvGrpSpPr>
          <p:grpSpPr>
            <a:xfrm>
              <a:off x="1019113" y="2476992"/>
              <a:ext cx="457200" cy="2065479"/>
              <a:chOff x="3759200" y="1450930"/>
              <a:chExt cx="914400" cy="3662937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3759200" y="23706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3759201" y="1450930"/>
                <a:ext cx="914398" cy="91440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3759200" y="32850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759200" y="41994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1081527" y="3522677"/>
              <a:ext cx="340337" cy="494432"/>
              <a:chOff x="1078418" y="3523995"/>
              <a:chExt cx="340337" cy="494432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 rot="16200000">
                <a:off x="993775" y="3635198"/>
                <a:ext cx="494432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T2</a:t>
                </a: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1081527" y="4038291"/>
              <a:ext cx="340337" cy="494431"/>
              <a:chOff x="1078418" y="3523991"/>
              <a:chExt cx="340337" cy="494431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 rot="16200000">
                <a:off x="993775" y="3635194"/>
                <a:ext cx="494431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T1</a:t>
                </a: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1081527" y="3007058"/>
              <a:ext cx="340337" cy="494432"/>
              <a:chOff x="1078418" y="3523993"/>
              <a:chExt cx="340337" cy="494432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 rot="16200000">
                <a:off x="993774" y="3635196"/>
                <a:ext cx="494432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T3</a:t>
                </a:r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1939265" y="1901427"/>
            <a:ext cx="145730" cy="596660"/>
            <a:chOff x="7026982" y="3740758"/>
            <a:chExt cx="175993" cy="1485198"/>
          </a:xfrm>
        </p:grpSpPr>
        <p:cxnSp>
          <p:nvCxnSpPr>
            <p:cNvPr id="57" name="Straight Arrow Connector 56"/>
            <p:cNvCxnSpPr/>
            <p:nvPr/>
          </p:nvCxnSpPr>
          <p:spPr>
            <a:xfrm flipH="1" flipV="1">
              <a:off x="7026982" y="3740758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H="1" flipV="1">
              <a:off x="7198964" y="3762916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>
          <a:xfrm>
            <a:off x="789853" y="1876732"/>
            <a:ext cx="1204667" cy="25105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Requests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941397" y="2993546"/>
            <a:ext cx="145730" cy="596660"/>
            <a:chOff x="7026982" y="3740758"/>
            <a:chExt cx="175993" cy="1485198"/>
          </a:xfrm>
        </p:grpSpPr>
        <p:cxnSp>
          <p:nvCxnSpPr>
            <p:cNvPr id="45" name="Straight Arrow Connector 44"/>
            <p:cNvCxnSpPr/>
            <p:nvPr/>
          </p:nvCxnSpPr>
          <p:spPr>
            <a:xfrm flipH="1" flipV="1">
              <a:off x="7026982" y="3740758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 flipV="1">
              <a:off x="7198964" y="3762916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Rectangle 133"/>
          <p:cNvSpPr/>
          <p:nvPr/>
        </p:nvSpPr>
        <p:spPr>
          <a:xfrm>
            <a:off x="6997781" y="2152343"/>
            <a:ext cx="1499236" cy="25566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Task Queue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6324923" y="1266003"/>
            <a:ext cx="1571347" cy="59866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Client Application</a:t>
            </a:r>
          </a:p>
        </p:txBody>
      </p:sp>
      <p:grpSp>
        <p:nvGrpSpPr>
          <p:cNvPr id="136" name="Group 135"/>
          <p:cNvGrpSpPr/>
          <p:nvPr/>
        </p:nvGrpSpPr>
        <p:grpSpPr>
          <a:xfrm>
            <a:off x="6056378" y="3637496"/>
            <a:ext cx="2066325" cy="1193638"/>
            <a:chOff x="3084168" y="4419724"/>
            <a:chExt cx="2495426" cy="1371966"/>
          </a:xfrm>
        </p:grpSpPr>
        <p:sp>
          <p:nvSpPr>
            <p:cNvPr id="137" name="Rectangle 136"/>
            <p:cNvSpPr/>
            <p:nvPr/>
          </p:nvSpPr>
          <p:spPr>
            <a:xfrm>
              <a:off x="3084168" y="4419724"/>
              <a:ext cx="2495426" cy="137196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901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Worker Pool</a:t>
              </a:r>
              <a:endParaRPr lang="en-US" sz="1901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138" name="Group 137"/>
            <p:cNvGrpSpPr/>
            <p:nvPr/>
          </p:nvGrpSpPr>
          <p:grpSpPr>
            <a:xfrm>
              <a:off x="3093126" y="4870190"/>
              <a:ext cx="2443893" cy="801691"/>
              <a:chOff x="3093126" y="4749872"/>
              <a:chExt cx="2443893" cy="801691"/>
            </a:xfrm>
          </p:grpSpPr>
          <p:pic>
            <p:nvPicPr>
              <p:cNvPr id="139" name="Picture 13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93126" y="4882035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140" name="Picture 13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17413" y="4882035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141" name="Picture 14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56351" y="4882035"/>
                <a:ext cx="463224" cy="463224"/>
              </a:xfrm>
              <a:prstGeom prst="rect">
                <a:avLst/>
              </a:prstGeom>
            </p:spPr>
          </p:pic>
          <p:grpSp>
            <p:nvGrpSpPr>
              <p:cNvPr id="142" name="Group 141"/>
              <p:cNvGrpSpPr/>
              <p:nvPr/>
            </p:nvGrpSpPr>
            <p:grpSpPr>
              <a:xfrm>
                <a:off x="4488079" y="4749873"/>
                <a:ext cx="487035" cy="801690"/>
                <a:chOff x="4197518" y="4749873"/>
                <a:chExt cx="487035" cy="801690"/>
              </a:xfrm>
            </p:grpSpPr>
            <p:pic>
              <p:nvPicPr>
                <p:cNvPr id="146" name="Picture 145"/>
                <p:cNvPicPr>
                  <a:picLocks noChangeAspect="1"/>
                </p:cNvPicPr>
                <p:nvPr/>
              </p:nvPicPr>
              <p:blipFill>
                <a:blip r:embed="rId2">
                  <a:alphaModFix amt="20000"/>
                </a:blip>
                <a:stretch>
                  <a:fillRect/>
                </a:stretch>
              </p:blipFill>
              <p:spPr>
                <a:xfrm>
                  <a:off x="4197518" y="4882035"/>
                  <a:ext cx="463225" cy="463224"/>
                </a:xfrm>
                <a:prstGeom prst="rect">
                  <a:avLst/>
                </a:prstGeom>
              </p:spPr>
            </p:pic>
            <p:sp>
              <p:nvSpPr>
                <p:cNvPr id="147" name="Rectangle 146"/>
                <p:cNvSpPr/>
                <p:nvPr/>
              </p:nvSpPr>
              <p:spPr>
                <a:xfrm>
                  <a:off x="4201233" y="4749873"/>
                  <a:ext cx="483320" cy="801690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426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  <p:grpSp>
            <p:nvGrpSpPr>
              <p:cNvPr id="143" name="Group 142"/>
              <p:cNvGrpSpPr/>
              <p:nvPr/>
            </p:nvGrpSpPr>
            <p:grpSpPr>
              <a:xfrm>
                <a:off x="5038354" y="4749872"/>
                <a:ext cx="498665" cy="801691"/>
                <a:chOff x="5038354" y="4749872"/>
                <a:chExt cx="498665" cy="801691"/>
              </a:xfrm>
            </p:grpSpPr>
            <p:pic>
              <p:nvPicPr>
                <p:cNvPr id="144" name="Picture 143"/>
                <p:cNvPicPr>
                  <a:picLocks noChangeAspect="1"/>
                </p:cNvPicPr>
                <p:nvPr/>
              </p:nvPicPr>
              <p:blipFill>
                <a:blip r:embed="rId2">
                  <a:alphaModFix amt="20000"/>
                </a:blip>
                <a:stretch>
                  <a:fillRect/>
                </a:stretch>
              </p:blipFill>
              <p:spPr>
                <a:xfrm>
                  <a:off x="5073795" y="4919106"/>
                  <a:ext cx="463224" cy="463224"/>
                </a:xfrm>
                <a:prstGeom prst="rect">
                  <a:avLst/>
                </a:prstGeom>
              </p:spPr>
            </p:pic>
            <p:sp>
              <p:nvSpPr>
                <p:cNvPr id="145" name="Rectangle 144"/>
                <p:cNvSpPr/>
                <p:nvPr/>
              </p:nvSpPr>
              <p:spPr>
                <a:xfrm>
                  <a:off x="5038354" y="4749872"/>
                  <a:ext cx="483320" cy="80169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426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</p:grpSp>
      </p:grpSp>
      <p:grpSp>
        <p:nvGrpSpPr>
          <p:cNvPr id="148" name="Group 147"/>
          <p:cNvGrpSpPr/>
          <p:nvPr/>
        </p:nvGrpSpPr>
        <p:grpSpPr>
          <a:xfrm rot="5400000">
            <a:off x="6952158" y="1915858"/>
            <a:ext cx="397774" cy="1632766"/>
            <a:chOff x="1019113" y="2476992"/>
            <a:chExt cx="457200" cy="2065479"/>
          </a:xfrm>
        </p:grpSpPr>
        <p:grpSp>
          <p:nvGrpSpPr>
            <p:cNvPr id="149" name="Group 148"/>
            <p:cNvGrpSpPr/>
            <p:nvPr/>
          </p:nvGrpSpPr>
          <p:grpSpPr>
            <a:xfrm>
              <a:off x="1019113" y="2476992"/>
              <a:ext cx="457200" cy="2065479"/>
              <a:chOff x="3759200" y="1450930"/>
              <a:chExt cx="914400" cy="3662937"/>
            </a:xfrm>
          </p:grpSpPr>
          <p:sp>
            <p:nvSpPr>
              <p:cNvPr id="159" name="Rectangle 158"/>
              <p:cNvSpPr/>
              <p:nvPr/>
            </p:nvSpPr>
            <p:spPr>
              <a:xfrm>
                <a:off x="3759200" y="23706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3759201" y="1450930"/>
                <a:ext cx="914398" cy="91440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3759200" y="32850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3759200" y="41994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>
              <a:off x="1081527" y="4038291"/>
              <a:ext cx="340337" cy="494431"/>
              <a:chOff x="1078418" y="3523991"/>
              <a:chExt cx="340337" cy="494431"/>
            </a:xfrm>
          </p:grpSpPr>
          <p:sp>
            <p:nvSpPr>
              <p:cNvPr id="155" name="Rectangle 154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6" name="TextBox 155"/>
              <p:cNvSpPr txBox="1"/>
              <p:nvPr/>
            </p:nvSpPr>
            <p:spPr>
              <a:xfrm rot="16200000">
                <a:off x="993775" y="3635194"/>
                <a:ext cx="494431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T1</a:t>
                </a:r>
              </a:p>
            </p:txBody>
          </p:sp>
        </p:grpSp>
      </p:grpSp>
      <p:grpSp>
        <p:nvGrpSpPr>
          <p:cNvPr id="163" name="Group 162"/>
          <p:cNvGrpSpPr/>
          <p:nvPr/>
        </p:nvGrpSpPr>
        <p:grpSpPr>
          <a:xfrm>
            <a:off x="7037731" y="1896348"/>
            <a:ext cx="145730" cy="596660"/>
            <a:chOff x="7026982" y="3740758"/>
            <a:chExt cx="175993" cy="1485198"/>
          </a:xfrm>
        </p:grpSpPr>
        <p:cxnSp>
          <p:nvCxnSpPr>
            <p:cNvPr id="164" name="Straight Arrow Connector 163"/>
            <p:cNvCxnSpPr/>
            <p:nvPr/>
          </p:nvCxnSpPr>
          <p:spPr>
            <a:xfrm flipH="1" flipV="1">
              <a:off x="7026982" y="3740758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 flipH="1" flipV="1">
              <a:off x="7198964" y="3762916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6" name="Rectangle 165"/>
          <p:cNvSpPr/>
          <p:nvPr/>
        </p:nvSpPr>
        <p:spPr>
          <a:xfrm>
            <a:off x="7043726" y="1884137"/>
            <a:ext cx="1204667" cy="25105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Requests</a:t>
            </a:r>
          </a:p>
        </p:txBody>
      </p:sp>
      <p:grpSp>
        <p:nvGrpSpPr>
          <p:cNvPr id="167" name="Group 166"/>
          <p:cNvGrpSpPr/>
          <p:nvPr/>
        </p:nvGrpSpPr>
        <p:grpSpPr>
          <a:xfrm>
            <a:off x="7039863" y="2988467"/>
            <a:ext cx="145730" cy="596660"/>
            <a:chOff x="7026982" y="3740758"/>
            <a:chExt cx="175993" cy="1485198"/>
          </a:xfrm>
        </p:grpSpPr>
        <p:cxnSp>
          <p:nvCxnSpPr>
            <p:cNvPr id="168" name="Straight Arrow Connector 167"/>
            <p:cNvCxnSpPr/>
            <p:nvPr/>
          </p:nvCxnSpPr>
          <p:spPr>
            <a:xfrm flipH="1" flipV="1">
              <a:off x="7026982" y="3740758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/>
            <p:nvPr/>
          </p:nvCxnSpPr>
          <p:spPr>
            <a:xfrm flipH="1" flipV="1">
              <a:off x="7198964" y="3762916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061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41248" y="2199757"/>
            <a:ext cx="7461503" cy="30011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59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28442" y="3733801"/>
            <a:ext cx="3287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Worker Transfer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71310" y="5843034"/>
            <a:ext cx="144822" cy="317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901"/>
          </a:p>
        </p:txBody>
      </p:sp>
      <p:sp>
        <p:nvSpPr>
          <p:cNvPr id="10" name="TextBox 9"/>
          <p:cNvSpPr txBox="1"/>
          <p:nvPr/>
        </p:nvSpPr>
        <p:spPr>
          <a:xfrm>
            <a:off x="4210346" y="5857895"/>
            <a:ext cx="144822" cy="317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901"/>
          </a:p>
        </p:txBody>
      </p:sp>
      <p:sp>
        <p:nvSpPr>
          <p:cNvPr id="11" name="Rectangle 10"/>
          <p:cNvSpPr/>
          <p:nvPr/>
        </p:nvSpPr>
        <p:spPr>
          <a:xfrm>
            <a:off x="642569" y="2158246"/>
            <a:ext cx="1499236" cy="25566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Task Queue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26457" y="1271082"/>
            <a:ext cx="1571347" cy="59866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Client Application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957912" y="3642575"/>
            <a:ext cx="2066325" cy="1193638"/>
            <a:chOff x="3084168" y="4419724"/>
            <a:chExt cx="2495426" cy="1371966"/>
          </a:xfrm>
        </p:grpSpPr>
        <p:sp>
          <p:nvSpPr>
            <p:cNvPr id="86" name="Rectangle 85"/>
            <p:cNvSpPr/>
            <p:nvPr/>
          </p:nvSpPr>
          <p:spPr>
            <a:xfrm>
              <a:off x="3084168" y="4419724"/>
              <a:ext cx="2495426" cy="137196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901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Worker Pool</a:t>
              </a:r>
              <a:endParaRPr lang="en-US" sz="1901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3093126" y="4870190"/>
              <a:ext cx="2443893" cy="801691"/>
              <a:chOff x="3093126" y="4749872"/>
              <a:chExt cx="2443893" cy="801691"/>
            </a:xfrm>
          </p:grpSpPr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93126" y="4882035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17413" y="4882035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56351" y="4882035"/>
                <a:ext cx="463224" cy="463224"/>
              </a:xfrm>
              <a:prstGeom prst="rect">
                <a:avLst/>
              </a:prstGeom>
            </p:spPr>
          </p:pic>
          <p:grpSp>
            <p:nvGrpSpPr>
              <p:cNvPr id="91" name="Group 90"/>
              <p:cNvGrpSpPr/>
              <p:nvPr/>
            </p:nvGrpSpPr>
            <p:grpSpPr>
              <a:xfrm>
                <a:off x="4488079" y="4749873"/>
                <a:ext cx="487035" cy="801690"/>
                <a:chOff x="4197518" y="4749873"/>
                <a:chExt cx="487035" cy="801690"/>
              </a:xfrm>
            </p:grpSpPr>
            <p:pic>
              <p:nvPicPr>
                <p:cNvPr id="95" name="Picture 94"/>
                <p:cNvPicPr>
                  <a:picLocks noChangeAspect="1"/>
                </p:cNvPicPr>
                <p:nvPr/>
              </p:nvPicPr>
              <p:blipFill>
                <a:blip r:embed="rId2">
                  <a:alphaModFix amt="20000"/>
                </a:blip>
                <a:stretch>
                  <a:fillRect/>
                </a:stretch>
              </p:blipFill>
              <p:spPr>
                <a:xfrm>
                  <a:off x="4197518" y="4882035"/>
                  <a:ext cx="463225" cy="463224"/>
                </a:xfrm>
                <a:prstGeom prst="rect">
                  <a:avLst/>
                </a:prstGeom>
              </p:spPr>
            </p:pic>
            <p:sp>
              <p:nvSpPr>
                <p:cNvPr id="96" name="Rectangle 95"/>
                <p:cNvSpPr/>
                <p:nvPr/>
              </p:nvSpPr>
              <p:spPr>
                <a:xfrm>
                  <a:off x="4201233" y="4749873"/>
                  <a:ext cx="483320" cy="801690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426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  <p:grpSp>
            <p:nvGrpSpPr>
              <p:cNvPr id="92" name="Group 91"/>
              <p:cNvGrpSpPr/>
              <p:nvPr/>
            </p:nvGrpSpPr>
            <p:grpSpPr>
              <a:xfrm>
                <a:off x="5038354" y="4749872"/>
                <a:ext cx="498665" cy="801691"/>
                <a:chOff x="5038354" y="4749872"/>
                <a:chExt cx="498665" cy="801691"/>
              </a:xfrm>
            </p:grpSpPr>
            <p:pic>
              <p:nvPicPr>
                <p:cNvPr id="93" name="Picture 92"/>
                <p:cNvPicPr>
                  <a:picLocks noChangeAspect="1"/>
                </p:cNvPicPr>
                <p:nvPr/>
              </p:nvPicPr>
              <p:blipFill>
                <a:blip r:embed="rId2">
                  <a:alphaModFix amt="20000"/>
                </a:blip>
                <a:stretch>
                  <a:fillRect/>
                </a:stretch>
              </p:blipFill>
              <p:spPr>
                <a:xfrm>
                  <a:off x="5073795" y="4919106"/>
                  <a:ext cx="463224" cy="463224"/>
                </a:xfrm>
                <a:prstGeom prst="rect">
                  <a:avLst/>
                </a:prstGeom>
              </p:spPr>
            </p:pic>
            <p:sp>
              <p:nvSpPr>
                <p:cNvPr id="94" name="Rectangle 93"/>
                <p:cNvSpPr/>
                <p:nvPr/>
              </p:nvSpPr>
              <p:spPr>
                <a:xfrm>
                  <a:off x="5038354" y="4749872"/>
                  <a:ext cx="483320" cy="80169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426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</p:grpSp>
      </p:grpSp>
      <p:grpSp>
        <p:nvGrpSpPr>
          <p:cNvPr id="14" name="Group 13"/>
          <p:cNvGrpSpPr/>
          <p:nvPr/>
        </p:nvGrpSpPr>
        <p:grpSpPr>
          <a:xfrm rot="5400000">
            <a:off x="1853692" y="1920937"/>
            <a:ext cx="397774" cy="1632766"/>
            <a:chOff x="1019113" y="2476992"/>
            <a:chExt cx="457200" cy="2065479"/>
          </a:xfrm>
        </p:grpSpPr>
        <p:grpSp>
          <p:nvGrpSpPr>
            <p:cNvPr id="72" name="Group 71"/>
            <p:cNvGrpSpPr/>
            <p:nvPr/>
          </p:nvGrpSpPr>
          <p:grpSpPr>
            <a:xfrm>
              <a:off x="1019113" y="2476992"/>
              <a:ext cx="457200" cy="2065479"/>
              <a:chOff x="3759200" y="1450930"/>
              <a:chExt cx="914400" cy="3662937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3759200" y="23706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3759201" y="1450930"/>
                <a:ext cx="914398" cy="91440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3759200" y="32850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759200" y="41994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1081527" y="3522677"/>
              <a:ext cx="340337" cy="494432"/>
              <a:chOff x="1078418" y="3523995"/>
              <a:chExt cx="340337" cy="494432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 rot="16200000">
                <a:off x="993775" y="3635198"/>
                <a:ext cx="494432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T2</a:t>
                </a: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1081527" y="4038291"/>
              <a:ext cx="340337" cy="494431"/>
              <a:chOff x="1078418" y="3523991"/>
              <a:chExt cx="340337" cy="494431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 rot="16200000">
                <a:off x="993775" y="3635194"/>
                <a:ext cx="494431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T1</a:t>
                </a: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1081527" y="3007058"/>
              <a:ext cx="340337" cy="494432"/>
              <a:chOff x="1078418" y="3523993"/>
              <a:chExt cx="340337" cy="494432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 rot="16200000">
                <a:off x="993774" y="3635196"/>
                <a:ext cx="494432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T3</a:t>
                </a:r>
              </a:p>
            </p:txBody>
          </p:sp>
        </p:grpSp>
      </p:grpSp>
      <p:grpSp>
        <p:nvGrpSpPr>
          <p:cNvPr id="20" name="Group 19"/>
          <p:cNvGrpSpPr/>
          <p:nvPr/>
        </p:nvGrpSpPr>
        <p:grpSpPr>
          <a:xfrm rot="5400000">
            <a:off x="4394578" y="2745107"/>
            <a:ext cx="263622" cy="2970082"/>
            <a:chOff x="7027015" y="3740757"/>
            <a:chExt cx="175985" cy="1485201"/>
          </a:xfrm>
        </p:grpSpPr>
        <p:cxnSp>
          <p:nvCxnSpPr>
            <p:cNvPr id="59" name="Straight Arrow Connector 58"/>
            <p:cNvCxnSpPr/>
            <p:nvPr/>
          </p:nvCxnSpPr>
          <p:spPr>
            <a:xfrm flipH="1" flipV="1">
              <a:off x="7027015" y="3740757"/>
              <a:ext cx="4011" cy="1463039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 flipV="1">
              <a:off x="7198989" y="3762918"/>
              <a:ext cx="4011" cy="146304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1939265" y="1901427"/>
            <a:ext cx="145730" cy="596660"/>
            <a:chOff x="7026982" y="3740758"/>
            <a:chExt cx="175993" cy="1485198"/>
          </a:xfrm>
        </p:grpSpPr>
        <p:cxnSp>
          <p:nvCxnSpPr>
            <p:cNvPr id="57" name="Straight Arrow Connector 56"/>
            <p:cNvCxnSpPr/>
            <p:nvPr/>
          </p:nvCxnSpPr>
          <p:spPr>
            <a:xfrm flipH="1" flipV="1">
              <a:off x="7026982" y="3740758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H="1" flipV="1">
              <a:off x="7198964" y="3762916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>
          <a:xfrm>
            <a:off x="789853" y="1876732"/>
            <a:ext cx="1204667" cy="25105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Requests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941397" y="2993546"/>
            <a:ext cx="145730" cy="596660"/>
            <a:chOff x="7026982" y="3740758"/>
            <a:chExt cx="175993" cy="1485198"/>
          </a:xfrm>
        </p:grpSpPr>
        <p:cxnSp>
          <p:nvCxnSpPr>
            <p:cNvPr id="45" name="Straight Arrow Connector 44"/>
            <p:cNvCxnSpPr/>
            <p:nvPr/>
          </p:nvCxnSpPr>
          <p:spPr>
            <a:xfrm flipH="1" flipV="1">
              <a:off x="7026982" y="3740758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 flipV="1">
              <a:off x="7198964" y="3762916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Rectangle 133"/>
          <p:cNvSpPr/>
          <p:nvPr/>
        </p:nvSpPr>
        <p:spPr>
          <a:xfrm>
            <a:off x="6997781" y="2152343"/>
            <a:ext cx="1499236" cy="25566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Task Queue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6324923" y="1266003"/>
            <a:ext cx="1571347" cy="59866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Client Application</a:t>
            </a:r>
          </a:p>
        </p:txBody>
      </p:sp>
      <p:grpSp>
        <p:nvGrpSpPr>
          <p:cNvPr id="136" name="Group 135"/>
          <p:cNvGrpSpPr/>
          <p:nvPr/>
        </p:nvGrpSpPr>
        <p:grpSpPr>
          <a:xfrm>
            <a:off x="6056378" y="3637496"/>
            <a:ext cx="2066325" cy="1193638"/>
            <a:chOff x="3084168" y="4419724"/>
            <a:chExt cx="2495426" cy="1371966"/>
          </a:xfrm>
        </p:grpSpPr>
        <p:sp>
          <p:nvSpPr>
            <p:cNvPr id="137" name="Rectangle 136"/>
            <p:cNvSpPr/>
            <p:nvPr/>
          </p:nvSpPr>
          <p:spPr>
            <a:xfrm>
              <a:off x="3084168" y="4419724"/>
              <a:ext cx="2495426" cy="137196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901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Worker Pool</a:t>
              </a:r>
              <a:endParaRPr lang="en-US" sz="1901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138" name="Group 137"/>
            <p:cNvGrpSpPr/>
            <p:nvPr/>
          </p:nvGrpSpPr>
          <p:grpSpPr>
            <a:xfrm>
              <a:off x="3093126" y="4870190"/>
              <a:ext cx="2443893" cy="801691"/>
              <a:chOff x="3093126" y="4749872"/>
              <a:chExt cx="2443893" cy="801691"/>
            </a:xfrm>
          </p:grpSpPr>
          <p:pic>
            <p:nvPicPr>
              <p:cNvPr id="139" name="Picture 13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93126" y="4882035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140" name="Picture 13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17413" y="4882035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141" name="Picture 14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56351" y="4882035"/>
                <a:ext cx="463224" cy="463224"/>
              </a:xfrm>
              <a:prstGeom prst="rect">
                <a:avLst/>
              </a:prstGeom>
            </p:spPr>
          </p:pic>
          <p:grpSp>
            <p:nvGrpSpPr>
              <p:cNvPr id="142" name="Group 141"/>
              <p:cNvGrpSpPr/>
              <p:nvPr/>
            </p:nvGrpSpPr>
            <p:grpSpPr>
              <a:xfrm>
                <a:off x="4488079" y="4749873"/>
                <a:ext cx="487035" cy="801690"/>
                <a:chOff x="4197518" y="4749873"/>
                <a:chExt cx="487035" cy="801690"/>
              </a:xfrm>
            </p:grpSpPr>
            <p:pic>
              <p:nvPicPr>
                <p:cNvPr id="146" name="Picture 145"/>
                <p:cNvPicPr>
                  <a:picLocks noChangeAspect="1"/>
                </p:cNvPicPr>
                <p:nvPr/>
              </p:nvPicPr>
              <p:blipFill>
                <a:blip r:embed="rId2">
                  <a:alphaModFix amt="20000"/>
                </a:blip>
                <a:stretch>
                  <a:fillRect/>
                </a:stretch>
              </p:blipFill>
              <p:spPr>
                <a:xfrm>
                  <a:off x="4197518" y="4882035"/>
                  <a:ext cx="463225" cy="463224"/>
                </a:xfrm>
                <a:prstGeom prst="rect">
                  <a:avLst/>
                </a:prstGeom>
              </p:spPr>
            </p:pic>
            <p:sp>
              <p:nvSpPr>
                <p:cNvPr id="147" name="Rectangle 146"/>
                <p:cNvSpPr/>
                <p:nvPr/>
              </p:nvSpPr>
              <p:spPr>
                <a:xfrm>
                  <a:off x="4201233" y="4749873"/>
                  <a:ext cx="483320" cy="801690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426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  <p:grpSp>
            <p:nvGrpSpPr>
              <p:cNvPr id="143" name="Group 142"/>
              <p:cNvGrpSpPr/>
              <p:nvPr/>
            </p:nvGrpSpPr>
            <p:grpSpPr>
              <a:xfrm>
                <a:off x="5038354" y="4749872"/>
                <a:ext cx="498665" cy="801691"/>
                <a:chOff x="5038354" y="4749872"/>
                <a:chExt cx="498665" cy="801691"/>
              </a:xfrm>
            </p:grpSpPr>
            <p:pic>
              <p:nvPicPr>
                <p:cNvPr id="144" name="Picture 143"/>
                <p:cNvPicPr>
                  <a:picLocks noChangeAspect="1"/>
                </p:cNvPicPr>
                <p:nvPr/>
              </p:nvPicPr>
              <p:blipFill>
                <a:blip r:embed="rId2">
                  <a:alphaModFix amt="20000"/>
                </a:blip>
                <a:stretch>
                  <a:fillRect/>
                </a:stretch>
              </p:blipFill>
              <p:spPr>
                <a:xfrm>
                  <a:off x="5073795" y="4919106"/>
                  <a:ext cx="463224" cy="463224"/>
                </a:xfrm>
                <a:prstGeom prst="rect">
                  <a:avLst/>
                </a:prstGeom>
              </p:spPr>
            </p:pic>
            <p:sp>
              <p:nvSpPr>
                <p:cNvPr id="145" name="Rectangle 144"/>
                <p:cNvSpPr/>
                <p:nvPr/>
              </p:nvSpPr>
              <p:spPr>
                <a:xfrm>
                  <a:off x="5038354" y="4749872"/>
                  <a:ext cx="483320" cy="80169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426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</p:grpSp>
      </p:grpSp>
      <p:grpSp>
        <p:nvGrpSpPr>
          <p:cNvPr id="148" name="Group 147"/>
          <p:cNvGrpSpPr/>
          <p:nvPr/>
        </p:nvGrpSpPr>
        <p:grpSpPr>
          <a:xfrm rot="5400000">
            <a:off x="6952158" y="1915858"/>
            <a:ext cx="397774" cy="1632766"/>
            <a:chOff x="1019113" y="2476992"/>
            <a:chExt cx="457200" cy="2065479"/>
          </a:xfrm>
        </p:grpSpPr>
        <p:grpSp>
          <p:nvGrpSpPr>
            <p:cNvPr id="149" name="Group 148"/>
            <p:cNvGrpSpPr/>
            <p:nvPr/>
          </p:nvGrpSpPr>
          <p:grpSpPr>
            <a:xfrm>
              <a:off x="1019113" y="2476992"/>
              <a:ext cx="457200" cy="2065479"/>
              <a:chOff x="3759200" y="1450930"/>
              <a:chExt cx="914400" cy="3662937"/>
            </a:xfrm>
          </p:grpSpPr>
          <p:sp>
            <p:nvSpPr>
              <p:cNvPr id="159" name="Rectangle 158"/>
              <p:cNvSpPr/>
              <p:nvPr/>
            </p:nvSpPr>
            <p:spPr>
              <a:xfrm>
                <a:off x="3759200" y="23706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3759201" y="1450930"/>
                <a:ext cx="914398" cy="91440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3759200" y="32850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3759200" y="41994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>
              <a:off x="1081527" y="4038291"/>
              <a:ext cx="340337" cy="494431"/>
              <a:chOff x="1078418" y="3523991"/>
              <a:chExt cx="340337" cy="494431"/>
            </a:xfrm>
          </p:grpSpPr>
          <p:sp>
            <p:nvSpPr>
              <p:cNvPr id="155" name="Rectangle 154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6" name="TextBox 155"/>
              <p:cNvSpPr txBox="1"/>
              <p:nvPr/>
            </p:nvSpPr>
            <p:spPr>
              <a:xfrm rot="16200000">
                <a:off x="993775" y="3635194"/>
                <a:ext cx="494431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T1</a:t>
                </a:r>
              </a:p>
            </p:txBody>
          </p:sp>
        </p:grpSp>
      </p:grpSp>
      <p:grpSp>
        <p:nvGrpSpPr>
          <p:cNvPr id="163" name="Group 162"/>
          <p:cNvGrpSpPr/>
          <p:nvPr/>
        </p:nvGrpSpPr>
        <p:grpSpPr>
          <a:xfrm>
            <a:off x="7037731" y="1896348"/>
            <a:ext cx="145730" cy="596660"/>
            <a:chOff x="7026982" y="3740758"/>
            <a:chExt cx="175993" cy="1485198"/>
          </a:xfrm>
        </p:grpSpPr>
        <p:cxnSp>
          <p:nvCxnSpPr>
            <p:cNvPr id="164" name="Straight Arrow Connector 163"/>
            <p:cNvCxnSpPr/>
            <p:nvPr/>
          </p:nvCxnSpPr>
          <p:spPr>
            <a:xfrm flipH="1" flipV="1">
              <a:off x="7026982" y="3740758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 flipH="1" flipV="1">
              <a:off x="7198964" y="3762916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6" name="Rectangle 165"/>
          <p:cNvSpPr/>
          <p:nvPr/>
        </p:nvSpPr>
        <p:spPr>
          <a:xfrm>
            <a:off x="7043726" y="1884137"/>
            <a:ext cx="1204667" cy="25105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Requests</a:t>
            </a:r>
          </a:p>
        </p:txBody>
      </p:sp>
      <p:grpSp>
        <p:nvGrpSpPr>
          <p:cNvPr id="167" name="Group 166"/>
          <p:cNvGrpSpPr/>
          <p:nvPr/>
        </p:nvGrpSpPr>
        <p:grpSpPr>
          <a:xfrm>
            <a:off x="7039863" y="2988467"/>
            <a:ext cx="145730" cy="596660"/>
            <a:chOff x="7026982" y="3740758"/>
            <a:chExt cx="175993" cy="1485198"/>
          </a:xfrm>
        </p:grpSpPr>
        <p:cxnSp>
          <p:nvCxnSpPr>
            <p:cNvPr id="168" name="Straight Arrow Connector 167"/>
            <p:cNvCxnSpPr/>
            <p:nvPr/>
          </p:nvCxnSpPr>
          <p:spPr>
            <a:xfrm flipH="1" flipV="1">
              <a:off x="7026982" y="3740758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/>
            <p:nvPr/>
          </p:nvCxnSpPr>
          <p:spPr>
            <a:xfrm flipH="1" flipV="1">
              <a:off x="7198964" y="3762916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872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applications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4790592" y="1763988"/>
            <a:ext cx="4157134" cy="4064084"/>
            <a:chOff x="355596" y="2012245"/>
            <a:chExt cx="4157134" cy="4064084"/>
          </a:xfrm>
        </p:grpSpPr>
        <p:pic>
          <p:nvPicPr>
            <p:cNvPr id="9" name="Picture 8" descr="jumping023_shoop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596" y="2012245"/>
              <a:ext cx="4157133" cy="2771422"/>
            </a:xfrm>
            <a:prstGeom prst="rect">
              <a:avLst/>
            </a:prstGeom>
            <a:ln w="28575" cmpd="sng">
              <a:solidFill>
                <a:srgbClr val="7F7F7F"/>
              </a:solidFill>
            </a:ln>
          </p:spPr>
        </p:pic>
        <p:sp>
          <p:nvSpPr>
            <p:cNvPr id="10" name="Rectangle 9"/>
            <p:cNvSpPr/>
            <p:nvPr/>
          </p:nvSpPr>
          <p:spPr>
            <a:xfrm>
              <a:off x="355596" y="4783667"/>
              <a:ext cx="4157134" cy="129266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800" dirty="0" smtClean="0">
                  <a:latin typeface="Bariol Regular"/>
                  <a:cs typeface="Bariol Regular"/>
                </a:rPr>
                <a:t>Crowd-assisted photography</a:t>
              </a:r>
            </a:p>
            <a:p>
              <a:pPr algn="ctr"/>
              <a:r>
                <a:rPr lang="en-US" sz="2200" dirty="0" smtClean="0">
                  <a:latin typeface="Bariol Regular"/>
                  <a:cs typeface="Bariol Regular"/>
                </a:rPr>
                <a:t>[Bernstein et al. 2011]</a:t>
              </a:r>
              <a:endParaRPr lang="en-US" sz="2200" dirty="0">
                <a:latin typeface="Bariol Regular"/>
                <a:cs typeface="Bariol Regular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57016" y="1763988"/>
            <a:ext cx="4427290" cy="4100756"/>
            <a:chOff x="4657441" y="2012245"/>
            <a:chExt cx="4427290" cy="4100756"/>
          </a:xfrm>
        </p:grpSpPr>
        <p:pic>
          <p:nvPicPr>
            <p:cNvPr id="11" name="Picture 10" descr="Screen Shot 2016-03-31 at 3.53.16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441" y="2012245"/>
              <a:ext cx="4427290" cy="2692399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4657441" y="4820339"/>
              <a:ext cx="4427290" cy="129266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800" dirty="0" smtClean="0">
                  <a:latin typeface="Bariol Regular"/>
                  <a:cs typeface="Bariol Regular"/>
                </a:rPr>
                <a:t>Answering visual questions for blind users</a:t>
              </a:r>
            </a:p>
            <a:p>
              <a:pPr algn="ctr"/>
              <a:r>
                <a:rPr lang="en-US" sz="2200" dirty="0" smtClean="0">
                  <a:latin typeface="Bariol Regular"/>
                  <a:cs typeface="Bariol Regular"/>
                </a:rPr>
                <a:t>[</a:t>
              </a:r>
              <a:r>
                <a:rPr lang="en-US" sz="2200" dirty="0" err="1" smtClean="0">
                  <a:latin typeface="Bariol Regular"/>
                  <a:cs typeface="Bariol Regular"/>
                </a:rPr>
                <a:t>Bigham</a:t>
              </a:r>
              <a:r>
                <a:rPr lang="en-US" sz="2200" dirty="0" smtClean="0">
                  <a:latin typeface="Bariol Regular"/>
                  <a:cs typeface="Bariol Regular"/>
                </a:rPr>
                <a:t> et al. 2010]</a:t>
              </a:r>
              <a:endParaRPr lang="en-US" sz="2200" dirty="0">
                <a:latin typeface="Bariol Regular"/>
                <a:cs typeface="Bariol Regular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41248" y="2199757"/>
            <a:ext cx="7461503" cy="30011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60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28442" y="3733801"/>
            <a:ext cx="3287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Worker Transfer</a:t>
            </a:r>
          </a:p>
        </p:txBody>
      </p:sp>
      <p:sp>
        <p:nvSpPr>
          <p:cNvPr id="8" name="Rectangle 7"/>
          <p:cNvSpPr/>
          <p:nvPr/>
        </p:nvSpPr>
        <p:spPr>
          <a:xfrm>
            <a:off x="3429890" y="5562618"/>
            <a:ext cx="2540858" cy="101496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901" b="1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Crowd Platform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71310" y="5843034"/>
            <a:ext cx="144822" cy="317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901"/>
          </a:p>
        </p:txBody>
      </p:sp>
      <p:sp>
        <p:nvSpPr>
          <p:cNvPr id="10" name="TextBox 9"/>
          <p:cNvSpPr txBox="1"/>
          <p:nvPr/>
        </p:nvSpPr>
        <p:spPr>
          <a:xfrm>
            <a:off x="4210346" y="5857895"/>
            <a:ext cx="144822" cy="317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901"/>
          </a:p>
        </p:txBody>
      </p:sp>
      <p:sp>
        <p:nvSpPr>
          <p:cNvPr id="11" name="Rectangle 10"/>
          <p:cNvSpPr/>
          <p:nvPr/>
        </p:nvSpPr>
        <p:spPr>
          <a:xfrm>
            <a:off x="642569" y="2158246"/>
            <a:ext cx="1499236" cy="25566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Task Queue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26457" y="1271082"/>
            <a:ext cx="1571347" cy="59866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Client Application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957912" y="3642575"/>
            <a:ext cx="2066325" cy="1193638"/>
            <a:chOff x="3084168" y="4419724"/>
            <a:chExt cx="2495426" cy="1371966"/>
          </a:xfrm>
        </p:grpSpPr>
        <p:sp>
          <p:nvSpPr>
            <p:cNvPr id="86" name="Rectangle 85"/>
            <p:cNvSpPr/>
            <p:nvPr/>
          </p:nvSpPr>
          <p:spPr>
            <a:xfrm>
              <a:off x="3084168" y="4419724"/>
              <a:ext cx="2495426" cy="137196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901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Worker Pool</a:t>
              </a:r>
              <a:endParaRPr lang="en-US" sz="1901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3093126" y="4870190"/>
              <a:ext cx="2443893" cy="801691"/>
              <a:chOff x="3093126" y="4749872"/>
              <a:chExt cx="2443893" cy="801691"/>
            </a:xfrm>
          </p:grpSpPr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93126" y="4882035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17413" y="4882035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56351" y="4882035"/>
                <a:ext cx="463224" cy="463224"/>
              </a:xfrm>
              <a:prstGeom prst="rect">
                <a:avLst/>
              </a:prstGeom>
            </p:spPr>
          </p:pic>
          <p:grpSp>
            <p:nvGrpSpPr>
              <p:cNvPr id="91" name="Group 90"/>
              <p:cNvGrpSpPr/>
              <p:nvPr/>
            </p:nvGrpSpPr>
            <p:grpSpPr>
              <a:xfrm>
                <a:off x="4488079" y="4749873"/>
                <a:ext cx="487035" cy="801690"/>
                <a:chOff x="4197518" y="4749873"/>
                <a:chExt cx="487035" cy="801690"/>
              </a:xfrm>
            </p:grpSpPr>
            <p:pic>
              <p:nvPicPr>
                <p:cNvPr id="95" name="Picture 94"/>
                <p:cNvPicPr>
                  <a:picLocks noChangeAspect="1"/>
                </p:cNvPicPr>
                <p:nvPr/>
              </p:nvPicPr>
              <p:blipFill>
                <a:blip r:embed="rId2">
                  <a:alphaModFix amt="20000"/>
                </a:blip>
                <a:stretch>
                  <a:fillRect/>
                </a:stretch>
              </p:blipFill>
              <p:spPr>
                <a:xfrm>
                  <a:off x="4197518" y="4882035"/>
                  <a:ext cx="463225" cy="463224"/>
                </a:xfrm>
                <a:prstGeom prst="rect">
                  <a:avLst/>
                </a:prstGeom>
              </p:spPr>
            </p:pic>
            <p:sp>
              <p:nvSpPr>
                <p:cNvPr id="96" name="Rectangle 95"/>
                <p:cNvSpPr/>
                <p:nvPr/>
              </p:nvSpPr>
              <p:spPr>
                <a:xfrm>
                  <a:off x="4201233" y="4749873"/>
                  <a:ext cx="483320" cy="801690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426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  <p:grpSp>
            <p:nvGrpSpPr>
              <p:cNvPr id="92" name="Group 91"/>
              <p:cNvGrpSpPr/>
              <p:nvPr/>
            </p:nvGrpSpPr>
            <p:grpSpPr>
              <a:xfrm>
                <a:off x="5038354" y="4749872"/>
                <a:ext cx="498665" cy="801691"/>
                <a:chOff x="5038354" y="4749872"/>
                <a:chExt cx="498665" cy="801691"/>
              </a:xfrm>
            </p:grpSpPr>
            <p:pic>
              <p:nvPicPr>
                <p:cNvPr id="93" name="Picture 92"/>
                <p:cNvPicPr>
                  <a:picLocks noChangeAspect="1"/>
                </p:cNvPicPr>
                <p:nvPr/>
              </p:nvPicPr>
              <p:blipFill>
                <a:blip r:embed="rId2">
                  <a:alphaModFix amt="20000"/>
                </a:blip>
                <a:stretch>
                  <a:fillRect/>
                </a:stretch>
              </p:blipFill>
              <p:spPr>
                <a:xfrm>
                  <a:off x="5073795" y="4919106"/>
                  <a:ext cx="463224" cy="463224"/>
                </a:xfrm>
                <a:prstGeom prst="rect">
                  <a:avLst/>
                </a:prstGeom>
              </p:spPr>
            </p:pic>
            <p:sp>
              <p:nvSpPr>
                <p:cNvPr id="94" name="Rectangle 93"/>
                <p:cNvSpPr/>
                <p:nvPr/>
              </p:nvSpPr>
              <p:spPr>
                <a:xfrm>
                  <a:off x="5038354" y="4749872"/>
                  <a:ext cx="483320" cy="80169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426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</p:grpSp>
      </p:grpSp>
      <p:grpSp>
        <p:nvGrpSpPr>
          <p:cNvPr id="14" name="Group 13"/>
          <p:cNvGrpSpPr/>
          <p:nvPr/>
        </p:nvGrpSpPr>
        <p:grpSpPr>
          <a:xfrm rot="5400000">
            <a:off x="1853692" y="1920937"/>
            <a:ext cx="397774" cy="1632766"/>
            <a:chOff x="1019113" y="2476992"/>
            <a:chExt cx="457200" cy="2065479"/>
          </a:xfrm>
        </p:grpSpPr>
        <p:grpSp>
          <p:nvGrpSpPr>
            <p:cNvPr id="72" name="Group 71"/>
            <p:cNvGrpSpPr/>
            <p:nvPr/>
          </p:nvGrpSpPr>
          <p:grpSpPr>
            <a:xfrm>
              <a:off x="1019113" y="2476992"/>
              <a:ext cx="457200" cy="2065479"/>
              <a:chOff x="3759200" y="1450930"/>
              <a:chExt cx="914400" cy="3662937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3759200" y="23706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3759201" y="1450930"/>
                <a:ext cx="914398" cy="91440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3759200" y="32850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759200" y="41994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1081527" y="3522677"/>
              <a:ext cx="340337" cy="494432"/>
              <a:chOff x="1078418" y="3523995"/>
              <a:chExt cx="340337" cy="494432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 rot="16200000">
                <a:off x="993775" y="3635198"/>
                <a:ext cx="494432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T2</a:t>
                </a: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1081527" y="4038291"/>
              <a:ext cx="340337" cy="494431"/>
              <a:chOff x="1078418" y="3523991"/>
              <a:chExt cx="340337" cy="494431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 rot="16200000">
                <a:off x="993775" y="3635194"/>
                <a:ext cx="494431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T1</a:t>
                </a: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1081527" y="3007058"/>
              <a:ext cx="340337" cy="494432"/>
              <a:chOff x="1078418" y="3523993"/>
              <a:chExt cx="340337" cy="494432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 rot="16200000">
                <a:off x="993774" y="3635196"/>
                <a:ext cx="494432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T3</a:t>
                </a:r>
              </a:p>
            </p:txBody>
          </p:sp>
        </p:grpSp>
      </p:grpSp>
      <p:sp>
        <p:nvSpPr>
          <p:cNvPr id="17" name="TextBox 16"/>
          <p:cNvSpPr txBox="1"/>
          <p:nvPr/>
        </p:nvSpPr>
        <p:spPr>
          <a:xfrm>
            <a:off x="3842513" y="4867594"/>
            <a:ext cx="1458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Worker</a:t>
            </a:r>
          </a:p>
          <a:p>
            <a:pPr algn="ctr"/>
            <a:r>
              <a:rPr lang="en-US" b="1" dirty="0">
                <a:solidFill>
                  <a:srgbClr val="00B050"/>
                </a:solidFill>
              </a:rPr>
              <a:t>Recruitment</a:t>
            </a:r>
          </a:p>
        </p:txBody>
      </p:sp>
      <p:grpSp>
        <p:nvGrpSpPr>
          <p:cNvPr id="20" name="Group 19"/>
          <p:cNvGrpSpPr/>
          <p:nvPr/>
        </p:nvGrpSpPr>
        <p:grpSpPr>
          <a:xfrm rot="5400000">
            <a:off x="4394578" y="2745107"/>
            <a:ext cx="263622" cy="2970082"/>
            <a:chOff x="7027015" y="3740757"/>
            <a:chExt cx="175985" cy="1485201"/>
          </a:xfrm>
        </p:grpSpPr>
        <p:cxnSp>
          <p:nvCxnSpPr>
            <p:cNvPr id="59" name="Straight Arrow Connector 58"/>
            <p:cNvCxnSpPr/>
            <p:nvPr/>
          </p:nvCxnSpPr>
          <p:spPr>
            <a:xfrm flipH="1" flipV="1">
              <a:off x="7027015" y="3740757"/>
              <a:ext cx="4011" cy="1463039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 flipV="1">
              <a:off x="7198989" y="3762918"/>
              <a:ext cx="4011" cy="146304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1939265" y="1901427"/>
            <a:ext cx="145730" cy="596660"/>
            <a:chOff x="7026982" y="3740758"/>
            <a:chExt cx="175993" cy="1485198"/>
          </a:xfrm>
        </p:grpSpPr>
        <p:cxnSp>
          <p:nvCxnSpPr>
            <p:cNvPr id="57" name="Straight Arrow Connector 56"/>
            <p:cNvCxnSpPr/>
            <p:nvPr/>
          </p:nvCxnSpPr>
          <p:spPr>
            <a:xfrm flipH="1" flipV="1">
              <a:off x="7026982" y="3740758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H="1" flipV="1">
              <a:off x="7198964" y="3762916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>
          <a:xfrm>
            <a:off x="789853" y="1876732"/>
            <a:ext cx="1204667" cy="25105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Requests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941397" y="2993546"/>
            <a:ext cx="145730" cy="596660"/>
            <a:chOff x="7026982" y="3740758"/>
            <a:chExt cx="175993" cy="1485198"/>
          </a:xfrm>
        </p:grpSpPr>
        <p:cxnSp>
          <p:nvCxnSpPr>
            <p:cNvPr id="45" name="Straight Arrow Connector 44"/>
            <p:cNvCxnSpPr/>
            <p:nvPr/>
          </p:nvCxnSpPr>
          <p:spPr>
            <a:xfrm flipH="1" flipV="1">
              <a:off x="7026982" y="3740758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 flipV="1">
              <a:off x="7198964" y="3762916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569803" y="5895591"/>
            <a:ext cx="2261017" cy="541047"/>
            <a:chOff x="2713134" y="6727148"/>
            <a:chExt cx="2730548" cy="621879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2713134" y="6728150"/>
              <a:ext cx="463224" cy="463224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2997149" y="6884801"/>
              <a:ext cx="463224" cy="463224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3281164" y="6728150"/>
              <a:ext cx="463224" cy="463224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3846753" y="6728150"/>
              <a:ext cx="463224" cy="463224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4130768" y="6884801"/>
              <a:ext cx="463224" cy="463224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4414783" y="6728150"/>
              <a:ext cx="463224" cy="463224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3562824" y="6885803"/>
              <a:ext cx="463224" cy="463224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4980458" y="6727148"/>
              <a:ext cx="463224" cy="46322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4696529" y="6884801"/>
              <a:ext cx="463224" cy="463224"/>
            </a:xfrm>
            <a:prstGeom prst="rect">
              <a:avLst/>
            </a:prstGeom>
          </p:spPr>
        </p:pic>
      </p:grpSp>
      <p:sp>
        <p:nvSpPr>
          <p:cNvPr id="134" name="Rectangle 133"/>
          <p:cNvSpPr/>
          <p:nvPr/>
        </p:nvSpPr>
        <p:spPr>
          <a:xfrm>
            <a:off x="6997781" y="2152343"/>
            <a:ext cx="1499236" cy="25566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Task Queue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6324923" y="1266003"/>
            <a:ext cx="1571347" cy="59866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Client Application</a:t>
            </a:r>
          </a:p>
        </p:txBody>
      </p:sp>
      <p:grpSp>
        <p:nvGrpSpPr>
          <p:cNvPr id="136" name="Group 135"/>
          <p:cNvGrpSpPr/>
          <p:nvPr/>
        </p:nvGrpSpPr>
        <p:grpSpPr>
          <a:xfrm>
            <a:off x="6056378" y="3637496"/>
            <a:ext cx="2066325" cy="1193638"/>
            <a:chOff x="3084168" y="4419724"/>
            <a:chExt cx="2495426" cy="1371966"/>
          </a:xfrm>
        </p:grpSpPr>
        <p:sp>
          <p:nvSpPr>
            <p:cNvPr id="137" name="Rectangle 136"/>
            <p:cNvSpPr/>
            <p:nvPr/>
          </p:nvSpPr>
          <p:spPr>
            <a:xfrm>
              <a:off x="3084168" y="4419724"/>
              <a:ext cx="2495426" cy="137196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901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Worker Pool</a:t>
              </a:r>
              <a:endParaRPr lang="en-US" sz="1901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138" name="Group 137"/>
            <p:cNvGrpSpPr/>
            <p:nvPr/>
          </p:nvGrpSpPr>
          <p:grpSpPr>
            <a:xfrm>
              <a:off x="3093126" y="4870190"/>
              <a:ext cx="2443893" cy="801691"/>
              <a:chOff x="3093126" y="4749872"/>
              <a:chExt cx="2443893" cy="801691"/>
            </a:xfrm>
          </p:grpSpPr>
          <p:pic>
            <p:nvPicPr>
              <p:cNvPr id="139" name="Picture 13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93126" y="4882035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140" name="Picture 13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17413" y="4882035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141" name="Picture 14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56351" y="4882035"/>
                <a:ext cx="463224" cy="463224"/>
              </a:xfrm>
              <a:prstGeom prst="rect">
                <a:avLst/>
              </a:prstGeom>
            </p:spPr>
          </p:pic>
          <p:grpSp>
            <p:nvGrpSpPr>
              <p:cNvPr id="142" name="Group 141"/>
              <p:cNvGrpSpPr/>
              <p:nvPr/>
            </p:nvGrpSpPr>
            <p:grpSpPr>
              <a:xfrm>
                <a:off x="4488079" y="4749873"/>
                <a:ext cx="487035" cy="801690"/>
                <a:chOff x="4197518" y="4749873"/>
                <a:chExt cx="487035" cy="801690"/>
              </a:xfrm>
            </p:grpSpPr>
            <p:pic>
              <p:nvPicPr>
                <p:cNvPr id="146" name="Picture 145"/>
                <p:cNvPicPr>
                  <a:picLocks noChangeAspect="1"/>
                </p:cNvPicPr>
                <p:nvPr/>
              </p:nvPicPr>
              <p:blipFill>
                <a:blip r:embed="rId2">
                  <a:alphaModFix amt="20000"/>
                </a:blip>
                <a:stretch>
                  <a:fillRect/>
                </a:stretch>
              </p:blipFill>
              <p:spPr>
                <a:xfrm>
                  <a:off x="4197518" y="4882035"/>
                  <a:ext cx="463225" cy="463224"/>
                </a:xfrm>
                <a:prstGeom prst="rect">
                  <a:avLst/>
                </a:prstGeom>
              </p:spPr>
            </p:pic>
            <p:sp>
              <p:nvSpPr>
                <p:cNvPr id="147" name="Rectangle 146"/>
                <p:cNvSpPr/>
                <p:nvPr/>
              </p:nvSpPr>
              <p:spPr>
                <a:xfrm>
                  <a:off x="4201233" y="4749873"/>
                  <a:ext cx="483320" cy="801690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426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  <p:grpSp>
            <p:nvGrpSpPr>
              <p:cNvPr id="143" name="Group 142"/>
              <p:cNvGrpSpPr/>
              <p:nvPr/>
            </p:nvGrpSpPr>
            <p:grpSpPr>
              <a:xfrm>
                <a:off x="5038354" y="4749872"/>
                <a:ext cx="498665" cy="801691"/>
                <a:chOff x="5038354" y="4749872"/>
                <a:chExt cx="498665" cy="801691"/>
              </a:xfrm>
            </p:grpSpPr>
            <p:pic>
              <p:nvPicPr>
                <p:cNvPr id="144" name="Picture 143"/>
                <p:cNvPicPr>
                  <a:picLocks noChangeAspect="1"/>
                </p:cNvPicPr>
                <p:nvPr/>
              </p:nvPicPr>
              <p:blipFill>
                <a:blip r:embed="rId2">
                  <a:alphaModFix amt="20000"/>
                </a:blip>
                <a:stretch>
                  <a:fillRect/>
                </a:stretch>
              </p:blipFill>
              <p:spPr>
                <a:xfrm>
                  <a:off x="5073795" y="4919106"/>
                  <a:ext cx="463224" cy="463224"/>
                </a:xfrm>
                <a:prstGeom prst="rect">
                  <a:avLst/>
                </a:prstGeom>
              </p:spPr>
            </p:pic>
            <p:sp>
              <p:nvSpPr>
                <p:cNvPr id="145" name="Rectangle 144"/>
                <p:cNvSpPr/>
                <p:nvPr/>
              </p:nvSpPr>
              <p:spPr>
                <a:xfrm>
                  <a:off x="5038354" y="4749872"/>
                  <a:ext cx="483320" cy="80169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426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</p:grpSp>
      </p:grpSp>
      <p:grpSp>
        <p:nvGrpSpPr>
          <p:cNvPr id="148" name="Group 147"/>
          <p:cNvGrpSpPr/>
          <p:nvPr/>
        </p:nvGrpSpPr>
        <p:grpSpPr>
          <a:xfrm rot="5400000">
            <a:off x="6952158" y="1915858"/>
            <a:ext cx="397774" cy="1632766"/>
            <a:chOff x="1019113" y="2476992"/>
            <a:chExt cx="457200" cy="2065479"/>
          </a:xfrm>
        </p:grpSpPr>
        <p:grpSp>
          <p:nvGrpSpPr>
            <p:cNvPr id="149" name="Group 148"/>
            <p:cNvGrpSpPr/>
            <p:nvPr/>
          </p:nvGrpSpPr>
          <p:grpSpPr>
            <a:xfrm>
              <a:off x="1019113" y="2476992"/>
              <a:ext cx="457200" cy="2065479"/>
              <a:chOff x="3759200" y="1450930"/>
              <a:chExt cx="914400" cy="3662937"/>
            </a:xfrm>
          </p:grpSpPr>
          <p:sp>
            <p:nvSpPr>
              <p:cNvPr id="159" name="Rectangle 158"/>
              <p:cNvSpPr/>
              <p:nvPr/>
            </p:nvSpPr>
            <p:spPr>
              <a:xfrm>
                <a:off x="3759200" y="23706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3759201" y="1450930"/>
                <a:ext cx="914398" cy="91440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3759200" y="32850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3759200" y="41994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>
              <a:off x="1081527" y="4038291"/>
              <a:ext cx="340337" cy="494431"/>
              <a:chOff x="1078418" y="3523991"/>
              <a:chExt cx="340337" cy="494431"/>
            </a:xfrm>
          </p:grpSpPr>
          <p:sp>
            <p:nvSpPr>
              <p:cNvPr id="155" name="Rectangle 154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6" name="TextBox 155"/>
              <p:cNvSpPr txBox="1"/>
              <p:nvPr/>
            </p:nvSpPr>
            <p:spPr>
              <a:xfrm rot="16200000">
                <a:off x="993775" y="3635194"/>
                <a:ext cx="494431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T1</a:t>
                </a:r>
              </a:p>
            </p:txBody>
          </p:sp>
        </p:grpSp>
      </p:grpSp>
      <p:grpSp>
        <p:nvGrpSpPr>
          <p:cNvPr id="163" name="Group 162"/>
          <p:cNvGrpSpPr/>
          <p:nvPr/>
        </p:nvGrpSpPr>
        <p:grpSpPr>
          <a:xfrm>
            <a:off x="7037731" y="1896348"/>
            <a:ext cx="145730" cy="596660"/>
            <a:chOff x="7026982" y="3740758"/>
            <a:chExt cx="175993" cy="1485198"/>
          </a:xfrm>
        </p:grpSpPr>
        <p:cxnSp>
          <p:nvCxnSpPr>
            <p:cNvPr id="164" name="Straight Arrow Connector 163"/>
            <p:cNvCxnSpPr/>
            <p:nvPr/>
          </p:nvCxnSpPr>
          <p:spPr>
            <a:xfrm flipH="1" flipV="1">
              <a:off x="7026982" y="3740758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 flipH="1" flipV="1">
              <a:off x="7198964" y="3762916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6" name="Rectangle 165"/>
          <p:cNvSpPr/>
          <p:nvPr/>
        </p:nvSpPr>
        <p:spPr>
          <a:xfrm>
            <a:off x="7043726" y="1884137"/>
            <a:ext cx="1204667" cy="25105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Requests</a:t>
            </a:r>
          </a:p>
        </p:txBody>
      </p:sp>
      <p:grpSp>
        <p:nvGrpSpPr>
          <p:cNvPr id="167" name="Group 166"/>
          <p:cNvGrpSpPr/>
          <p:nvPr/>
        </p:nvGrpSpPr>
        <p:grpSpPr>
          <a:xfrm>
            <a:off x="7039863" y="2988467"/>
            <a:ext cx="145730" cy="596660"/>
            <a:chOff x="7026982" y="3740758"/>
            <a:chExt cx="175993" cy="1485198"/>
          </a:xfrm>
        </p:grpSpPr>
        <p:cxnSp>
          <p:nvCxnSpPr>
            <p:cNvPr id="168" name="Straight Arrow Connector 167"/>
            <p:cNvCxnSpPr/>
            <p:nvPr/>
          </p:nvCxnSpPr>
          <p:spPr>
            <a:xfrm flipH="1" flipV="1">
              <a:off x="7026982" y="3740758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/>
            <p:nvPr/>
          </p:nvCxnSpPr>
          <p:spPr>
            <a:xfrm flipH="1" flipV="1">
              <a:off x="7198964" y="3762916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/>
          <p:cNvGrpSpPr/>
          <p:nvPr/>
        </p:nvGrpSpPr>
        <p:grpSpPr>
          <a:xfrm>
            <a:off x="2609234" y="4727448"/>
            <a:ext cx="3925532" cy="800342"/>
            <a:chOff x="2634930" y="4727448"/>
            <a:chExt cx="3925532" cy="800342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2634930" y="4729273"/>
              <a:ext cx="1296150" cy="798517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5262014" y="4727448"/>
              <a:ext cx="1298448" cy="795528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955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41248" y="2199757"/>
            <a:ext cx="7461503" cy="30011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61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28442" y="3733801"/>
            <a:ext cx="3287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Worker Transfer</a:t>
            </a:r>
          </a:p>
        </p:txBody>
      </p:sp>
      <p:sp>
        <p:nvSpPr>
          <p:cNvPr id="8" name="Rectangle 7"/>
          <p:cNvSpPr/>
          <p:nvPr/>
        </p:nvSpPr>
        <p:spPr>
          <a:xfrm>
            <a:off x="3429890" y="5562618"/>
            <a:ext cx="2540858" cy="101496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901" b="1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Crowd Platform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71310" y="5843034"/>
            <a:ext cx="144822" cy="317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901"/>
          </a:p>
        </p:txBody>
      </p:sp>
      <p:sp>
        <p:nvSpPr>
          <p:cNvPr id="10" name="TextBox 9"/>
          <p:cNvSpPr txBox="1"/>
          <p:nvPr/>
        </p:nvSpPr>
        <p:spPr>
          <a:xfrm>
            <a:off x="4210346" y="5857895"/>
            <a:ext cx="144822" cy="317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901"/>
          </a:p>
        </p:txBody>
      </p:sp>
      <p:sp>
        <p:nvSpPr>
          <p:cNvPr id="11" name="Rectangle 10"/>
          <p:cNvSpPr/>
          <p:nvPr/>
        </p:nvSpPr>
        <p:spPr>
          <a:xfrm>
            <a:off x="642569" y="2158246"/>
            <a:ext cx="1499236" cy="25566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Task Queue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26457" y="1271082"/>
            <a:ext cx="1571347" cy="59866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Client Application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957912" y="3642575"/>
            <a:ext cx="2066325" cy="1193638"/>
            <a:chOff x="3084168" y="4419724"/>
            <a:chExt cx="2495426" cy="1371966"/>
          </a:xfrm>
        </p:grpSpPr>
        <p:sp>
          <p:nvSpPr>
            <p:cNvPr id="86" name="Rectangle 85"/>
            <p:cNvSpPr/>
            <p:nvPr/>
          </p:nvSpPr>
          <p:spPr>
            <a:xfrm>
              <a:off x="3084168" y="4419724"/>
              <a:ext cx="2495426" cy="137196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901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Worker Pool</a:t>
              </a:r>
              <a:endParaRPr lang="en-US" sz="1901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3093126" y="4870190"/>
              <a:ext cx="2443893" cy="801691"/>
              <a:chOff x="3093126" y="4749872"/>
              <a:chExt cx="2443893" cy="801691"/>
            </a:xfrm>
          </p:grpSpPr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93126" y="4882035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17413" y="4882035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56351" y="4882035"/>
                <a:ext cx="463224" cy="463224"/>
              </a:xfrm>
              <a:prstGeom prst="rect">
                <a:avLst/>
              </a:prstGeom>
            </p:spPr>
          </p:pic>
          <p:grpSp>
            <p:nvGrpSpPr>
              <p:cNvPr id="91" name="Group 90"/>
              <p:cNvGrpSpPr/>
              <p:nvPr/>
            </p:nvGrpSpPr>
            <p:grpSpPr>
              <a:xfrm>
                <a:off x="4488079" y="4749873"/>
                <a:ext cx="487035" cy="801690"/>
                <a:chOff x="4197518" y="4749873"/>
                <a:chExt cx="487035" cy="801690"/>
              </a:xfrm>
            </p:grpSpPr>
            <p:pic>
              <p:nvPicPr>
                <p:cNvPr id="95" name="Picture 94"/>
                <p:cNvPicPr>
                  <a:picLocks noChangeAspect="1"/>
                </p:cNvPicPr>
                <p:nvPr/>
              </p:nvPicPr>
              <p:blipFill>
                <a:blip r:embed="rId2">
                  <a:alphaModFix amt="20000"/>
                </a:blip>
                <a:stretch>
                  <a:fillRect/>
                </a:stretch>
              </p:blipFill>
              <p:spPr>
                <a:xfrm>
                  <a:off x="4197518" y="4882035"/>
                  <a:ext cx="463225" cy="463224"/>
                </a:xfrm>
                <a:prstGeom prst="rect">
                  <a:avLst/>
                </a:prstGeom>
              </p:spPr>
            </p:pic>
            <p:sp>
              <p:nvSpPr>
                <p:cNvPr id="96" name="Rectangle 95"/>
                <p:cNvSpPr/>
                <p:nvPr/>
              </p:nvSpPr>
              <p:spPr>
                <a:xfrm>
                  <a:off x="4201233" y="4749873"/>
                  <a:ext cx="483320" cy="801690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426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  <p:grpSp>
            <p:nvGrpSpPr>
              <p:cNvPr id="92" name="Group 91"/>
              <p:cNvGrpSpPr/>
              <p:nvPr/>
            </p:nvGrpSpPr>
            <p:grpSpPr>
              <a:xfrm>
                <a:off x="5038354" y="4749872"/>
                <a:ext cx="498665" cy="801691"/>
                <a:chOff x="5038354" y="4749872"/>
                <a:chExt cx="498665" cy="801691"/>
              </a:xfrm>
            </p:grpSpPr>
            <p:pic>
              <p:nvPicPr>
                <p:cNvPr id="93" name="Picture 92"/>
                <p:cNvPicPr>
                  <a:picLocks noChangeAspect="1"/>
                </p:cNvPicPr>
                <p:nvPr/>
              </p:nvPicPr>
              <p:blipFill>
                <a:blip r:embed="rId2">
                  <a:alphaModFix amt="20000"/>
                </a:blip>
                <a:stretch>
                  <a:fillRect/>
                </a:stretch>
              </p:blipFill>
              <p:spPr>
                <a:xfrm>
                  <a:off x="5073795" y="4919106"/>
                  <a:ext cx="463224" cy="463224"/>
                </a:xfrm>
                <a:prstGeom prst="rect">
                  <a:avLst/>
                </a:prstGeom>
              </p:spPr>
            </p:pic>
            <p:sp>
              <p:nvSpPr>
                <p:cNvPr id="94" name="Rectangle 93"/>
                <p:cNvSpPr/>
                <p:nvPr/>
              </p:nvSpPr>
              <p:spPr>
                <a:xfrm>
                  <a:off x="5038354" y="4749872"/>
                  <a:ext cx="483320" cy="80169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426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</p:grpSp>
      </p:grpSp>
      <p:grpSp>
        <p:nvGrpSpPr>
          <p:cNvPr id="14" name="Group 13"/>
          <p:cNvGrpSpPr/>
          <p:nvPr/>
        </p:nvGrpSpPr>
        <p:grpSpPr>
          <a:xfrm rot="5400000">
            <a:off x="1853692" y="1920937"/>
            <a:ext cx="397774" cy="1632766"/>
            <a:chOff x="1019113" y="2476992"/>
            <a:chExt cx="457200" cy="2065479"/>
          </a:xfrm>
        </p:grpSpPr>
        <p:grpSp>
          <p:nvGrpSpPr>
            <p:cNvPr id="72" name="Group 71"/>
            <p:cNvGrpSpPr/>
            <p:nvPr/>
          </p:nvGrpSpPr>
          <p:grpSpPr>
            <a:xfrm>
              <a:off x="1019113" y="2476992"/>
              <a:ext cx="457200" cy="2065479"/>
              <a:chOff x="3759200" y="1450930"/>
              <a:chExt cx="914400" cy="3662937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3759200" y="23706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3759201" y="1450930"/>
                <a:ext cx="914398" cy="91440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3759200" y="32850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759200" y="41994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1081527" y="3522677"/>
              <a:ext cx="340337" cy="494432"/>
              <a:chOff x="1078418" y="3523995"/>
              <a:chExt cx="340337" cy="494432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 rot="16200000">
                <a:off x="993775" y="3635198"/>
                <a:ext cx="494432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T2</a:t>
                </a: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1081527" y="4038291"/>
              <a:ext cx="340337" cy="494431"/>
              <a:chOff x="1078418" y="3523991"/>
              <a:chExt cx="340337" cy="494431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 rot="16200000">
                <a:off x="993775" y="3635194"/>
                <a:ext cx="494431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T1</a:t>
                </a: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1081527" y="3007058"/>
              <a:ext cx="340337" cy="494432"/>
              <a:chOff x="1078418" y="3523993"/>
              <a:chExt cx="340337" cy="494432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 rot="16200000">
                <a:off x="993774" y="3635196"/>
                <a:ext cx="494432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T3</a:t>
                </a:r>
              </a:p>
            </p:txBody>
          </p:sp>
        </p:grpSp>
      </p:grpSp>
      <p:cxnSp>
        <p:nvCxnSpPr>
          <p:cNvPr id="15" name="Straight Arrow Connector 14"/>
          <p:cNvCxnSpPr/>
          <p:nvPr/>
        </p:nvCxnSpPr>
        <p:spPr>
          <a:xfrm flipH="1">
            <a:off x="727304" y="4722084"/>
            <a:ext cx="1205962" cy="1185215"/>
          </a:xfrm>
          <a:prstGeom prst="straightConnector1">
            <a:avLst/>
          </a:prstGeom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394318" y="5256575"/>
            <a:ext cx="1754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Worker Abandonment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42513" y="4867594"/>
            <a:ext cx="1458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Worker</a:t>
            </a:r>
          </a:p>
          <a:p>
            <a:pPr algn="ctr"/>
            <a:r>
              <a:rPr lang="en-US" b="1" dirty="0">
                <a:solidFill>
                  <a:srgbClr val="00B050"/>
                </a:solidFill>
              </a:rPr>
              <a:t>Recruitment</a:t>
            </a:r>
          </a:p>
        </p:txBody>
      </p:sp>
      <p:grpSp>
        <p:nvGrpSpPr>
          <p:cNvPr id="20" name="Group 19"/>
          <p:cNvGrpSpPr/>
          <p:nvPr/>
        </p:nvGrpSpPr>
        <p:grpSpPr>
          <a:xfrm rot="5400000">
            <a:off x="4394578" y="2745107"/>
            <a:ext cx="263622" cy="2970082"/>
            <a:chOff x="7027015" y="3740757"/>
            <a:chExt cx="175985" cy="1485201"/>
          </a:xfrm>
        </p:grpSpPr>
        <p:cxnSp>
          <p:nvCxnSpPr>
            <p:cNvPr id="59" name="Straight Arrow Connector 58"/>
            <p:cNvCxnSpPr/>
            <p:nvPr/>
          </p:nvCxnSpPr>
          <p:spPr>
            <a:xfrm flipH="1" flipV="1">
              <a:off x="7027015" y="3740757"/>
              <a:ext cx="4011" cy="1463039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 flipV="1">
              <a:off x="7198989" y="3762918"/>
              <a:ext cx="4011" cy="146304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1939265" y="1901427"/>
            <a:ext cx="145730" cy="596660"/>
            <a:chOff x="7026982" y="3740758"/>
            <a:chExt cx="175993" cy="1485198"/>
          </a:xfrm>
        </p:grpSpPr>
        <p:cxnSp>
          <p:nvCxnSpPr>
            <p:cNvPr id="57" name="Straight Arrow Connector 56"/>
            <p:cNvCxnSpPr/>
            <p:nvPr/>
          </p:nvCxnSpPr>
          <p:spPr>
            <a:xfrm flipH="1" flipV="1">
              <a:off x="7026982" y="3740758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H="1" flipV="1">
              <a:off x="7198964" y="3762916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>
          <a:xfrm>
            <a:off x="789853" y="1876732"/>
            <a:ext cx="1204667" cy="25105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Requests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14670" y="5317079"/>
            <a:ext cx="1754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Worker Abandonment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941397" y="2993546"/>
            <a:ext cx="145730" cy="596660"/>
            <a:chOff x="7026982" y="3740758"/>
            <a:chExt cx="175993" cy="1485198"/>
          </a:xfrm>
        </p:grpSpPr>
        <p:cxnSp>
          <p:nvCxnSpPr>
            <p:cNvPr id="45" name="Straight Arrow Connector 44"/>
            <p:cNvCxnSpPr/>
            <p:nvPr/>
          </p:nvCxnSpPr>
          <p:spPr>
            <a:xfrm flipH="1" flipV="1">
              <a:off x="7026982" y="3740758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 flipV="1">
              <a:off x="7198964" y="3762916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569803" y="5895591"/>
            <a:ext cx="2261017" cy="541047"/>
            <a:chOff x="2713134" y="6727148"/>
            <a:chExt cx="2730548" cy="621879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2713134" y="6728150"/>
              <a:ext cx="463224" cy="463224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2997149" y="6884801"/>
              <a:ext cx="463224" cy="463224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3281164" y="6728150"/>
              <a:ext cx="463224" cy="463224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3846753" y="6728150"/>
              <a:ext cx="463224" cy="463224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4130768" y="6884801"/>
              <a:ext cx="463224" cy="463224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4414783" y="6728150"/>
              <a:ext cx="463224" cy="463224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3562824" y="6885803"/>
              <a:ext cx="463224" cy="463224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4980458" y="6727148"/>
              <a:ext cx="463224" cy="46322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4696529" y="6884801"/>
              <a:ext cx="463224" cy="463224"/>
            </a:xfrm>
            <a:prstGeom prst="rect">
              <a:avLst/>
            </a:prstGeom>
          </p:spPr>
        </p:pic>
      </p:grpSp>
      <p:sp>
        <p:nvSpPr>
          <p:cNvPr id="134" name="Rectangle 133"/>
          <p:cNvSpPr/>
          <p:nvPr/>
        </p:nvSpPr>
        <p:spPr>
          <a:xfrm>
            <a:off x="6997781" y="2152343"/>
            <a:ext cx="1499236" cy="25566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Task Queue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6324923" y="1266003"/>
            <a:ext cx="1571347" cy="59866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Client Application</a:t>
            </a:r>
          </a:p>
        </p:txBody>
      </p:sp>
      <p:grpSp>
        <p:nvGrpSpPr>
          <p:cNvPr id="136" name="Group 135"/>
          <p:cNvGrpSpPr/>
          <p:nvPr/>
        </p:nvGrpSpPr>
        <p:grpSpPr>
          <a:xfrm>
            <a:off x="6056378" y="3637496"/>
            <a:ext cx="2066325" cy="1193638"/>
            <a:chOff x="3084168" y="4419724"/>
            <a:chExt cx="2495426" cy="1371966"/>
          </a:xfrm>
        </p:grpSpPr>
        <p:sp>
          <p:nvSpPr>
            <p:cNvPr id="137" name="Rectangle 136"/>
            <p:cNvSpPr/>
            <p:nvPr/>
          </p:nvSpPr>
          <p:spPr>
            <a:xfrm>
              <a:off x="3084168" y="4419724"/>
              <a:ext cx="2495426" cy="137196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901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Worker Pool</a:t>
              </a:r>
              <a:endParaRPr lang="en-US" sz="1901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138" name="Group 137"/>
            <p:cNvGrpSpPr/>
            <p:nvPr/>
          </p:nvGrpSpPr>
          <p:grpSpPr>
            <a:xfrm>
              <a:off x="3093126" y="4870190"/>
              <a:ext cx="2443893" cy="801691"/>
              <a:chOff x="3093126" y="4749872"/>
              <a:chExt cx="2443893" cy="801691"/>
            </a:xfrm>
          </p:grpSpPr>
          <p:pic>
            <p:nvPicPr>
              <p:cNvPr id="139" name="Picture 13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93126" y="4882035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140" name="Picture 13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17413" y="4882035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141" name="Picture 14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56351" y="4882035"/>
                <a:ext cx="463224" cy="463224"/>
              </a:xfrm>
              <a:prstGeom prst="rect">
                <a:avLst/>
              </a:prstGeom>
            </p:spPr>
          </p:pic>
          <p:grpSp>
            <p:nvGrpSpPr>
              <p:cNvPr id="142" name="Group 141"/>
              <p:cNvGrpSpPr/>
              <p:nvPr/>
            </p:nvGrpSpPr>
            <p:grpSpPr>
              <a:xfrm>
                <a:off x="4488079" y="4749873"/>
                <a:ext cx="487035" cy="801690"/>
                <a:chOff x="4197518" y="4749873"/>
                <a:chExt cx="487035" cy="801690"/>
              </a:xfrm>
            </p:grpSpPr>
            <p:pic>
              <p:nvPicPr>
                <p:cNvPr id="146" name="Picture 145"/>
                <p:cNvPicPr>
                  <a:picLocks noChangeAspect="1"/>
                </p:cNvPicPr>
                <p:nvPr/>
              </p:nvPicPr>
              <p:blipFill>
                <a:blip r:embed="rId2">
                  <a:alphaModFix amt="20000"/>
                </a:blip>
                <a:stretch>
                  <a:fillRect/>
                </a:stretch>
              </p:blipFill>
              <p:spPr>
                <a:xfrm>
                  <a:off x="4197518" y="4882035"/>
                  <a:ext cx="463225" cy="463224"/>
                </a:xfrm>
                <a:prstGeom prst="rect">
                  <a:avLst/>
                </a:prstGeom>
              </p:spPr>
            </p:pic>
            <p:sp>
              <p:nvSpPr>
                <p:cNvPr id="147" name="Rectangle 146"/>
                <p:cNvSpPr/>
                <p:nvPr/>
              </p:nvSpPr>
              <p:spPr>
                <a:xfrm>
                  <a:off x="4201233" y="4749873"/>
                  <a:ext cx="483320" cy="801690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426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  <p:grpSp>
            <p:nvGrpSpPr>
              <p:cNvPr id="143" name="Group 142"/>
              <p:cNvGrpSpPr/>
              <p:nvPr/>
            </p:nvGrpSpPr>
            <p:grpSpPr>
              <a:xfrm>
                <a:off x="5038354" y="4749872"/>
                <a:ext cx="498665" cy="801691"/>
                <a:chOff x="5038354" y="4749872"/>
                <a:chExt cx="498665" cy="801691"/>
              </a:xfrm>
            </p:grpSpPr>
            <p:pic>
              <p:nvPicPr>
                <p:cNvPr id="144" name="Picture 143"/>
                <p:cNvPicPr>
                  <a:picLocks noChangeAspect="1"/>
                </p:cNvPicPr>
                <p:nvPr/>
              </p:nvPicPr>
              <p:blipFill>
                <a:blip r:embed="rId2">
                  <a:alphaModFix amt="20000"/>
                </a:blip>
                <a:stretch>
                  <a:fillRect/>
                </a:stretch>
              </p:blipFill>
              <p:spPr>
                <a:xfrm>
                  <a:off x="5073795" y="4919106"/>
                  <a:ext cx="463224" cy="463224"/>
                </a:xfrm>
                <a:prstGeom prst="rect">
                  <a:avLst/>
                </a:prstGeom>
              </p:spPr>
            </p:pic>
            <p:sp>
              <p:nvSpPr>
                <p:cNvPr id="145" name="Rectangle 144"/>
                <p:cNvSpPr/>
                <p:nvPr/>
              </p:nvSpPr>
              <p:spPr>
                <a:xfrm>
                  <a:off x="5038354" y="4749872"/>
                  <a:ext cx="483320" cy="80169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426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</p:grpSp>
      </p:grpSp>
      <p:grpSp>
        <p:nvGrpSpPr>
          <p:cNvPr id="148" name="Group 147"/>
          <p:cNvGrpSpPr/>
          <p:nvPr/>
        </p:nvGrpSpPr>
        <p:grpSpPr>
          <a:xfrm rot="5400000">
            <a:off x="6952158" y="1915858"/>
            <a:ext cx="397774" cy="1632766"/>
            <a:chOff x="1019113" y="2476992"/>
            <a:chExt cx="457200" cy="2065479"/>
          </a:xfrm>
        </p:grpSpPr>
        <p:grpSp>
          <p:nvGrpSpPr>
            <p:cNvPr id="149" name="Group 148"/>
            <p:cNvGrpSpPr/>
            <p:nvPr/>
          </p:nvGrpSpPr>
          <p:grpSpPr>
            <a:xfrm>
              <a:off x="1019113" y="2476992"/>
              <a:ext cx="457200" cy="2065479"/>
              <a:chOff x="3759200" y="1450930"/>
              <a:chExt cx="914400" cy="3662937"/>
            </a:xfrm>
          </p:grpSpPr>
          <p:sp>
            <p:nvSpPr>
              <p:cNvPr id="159" name="Rectangle 158"/>
              <p:cNvSpPr/>
              <p:nvPr/>
            </p:nvSpPr>
            <p:spPr>
              <a:xfrm>
                <a:off x="3759200" y="23706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3759201" y="1450930"/>
                <a:ext cx="914398" cy="91440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3759200" y="32850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3759200" y="41994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>
              <a:off x="1081527" y="4038291"/>
              <a:ext cx="340337" cy="494431"/>
              <a:chOff x="1078418" y="3523991"/>
              <a:chExt cx="340337" cy="494431"/>
            </a:xfrm>
          </p:grpSpPr>
          <p:sp>
            <p:nvSpPr>
              <p:cNvPr id="155" name="Rectangle 154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6" name="TextBox 155"/>
              <p:cNvSpPr txBox="1"/>
              <p:nvPr/>
            </p:nvSpPr>
            <p:spPr>
              <a:xfrm rot="16200000">
                <a:off x="993775" y="3635194"/>
                <a:ext cx="494431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T1</a:t>
                </a:r>
              </a:p>
            </p:txBody>
          </p:sp>
        </p:grpSp>
      </p:grpSp>
      <p:grpSp>
        <p:nvGrpSpPr>
          <p:cNvPr id="163" name="Group 162"/>
          <p:cNvGrpSpPr/>
          <p:nvPr/>
        </p:nvGrpSpPr>
        <p:grpSpPr>
          <a:xfrm>
            <a:off x="7037731" y="1896348"/>
            <a:ext cx="145730" cy="596660"/>
            <a:chOff x="7026982" y="3740758"/>
            <a:chExt cx="175993" cy="1485198"/>
          </a:xfrm>
        </p:grpSpPr>
        <p:cxnSp>
          <p:nvCxnSpPr>
            <p:cNvPr id="164" name="Straight Arrow Connector 163"/>
            <p:cNvCxnSpPr/>
            <p:nvPr/>
          </p:nvCxnSpPr>
          <p:spPr>
            <a:xfrm flipH="1" flipV="1">
              <a:off x="7026982" y="3740758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 flipH="1" flipV="1">
              <a:off x="7198964" y="3762916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6" name="Rectangle 165"/>
          <p:cNvSpPr/>
          <p:nvPr/>
        </p:nvSpPr>
        <p:spPr>
          <a:xfrm>
            <a:off x="7043726" y="1884137"/>
            <a:ext cx="1204667" cy="25105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Requests</a:t>
            </a:r>
          </a:p>
        </p:txBody>
      </p:sp>
      <p:grpSp>
        <p:nvGrpSpPr>
          <p:cNvPr id="167" name="Group 166"/>
          <p:cNvGrpSpPr/>
          <p:nvPr/>
        </p:nvGrpSpPr>
        <p:grpSpPr>
          <a:xfrm>
            <a:off x="7039863" y="2988467"/>
            <a:ext cx="145730" cy="596660"/>
            <a:chOff x="7026982" y="3740758"/>
            <a:chExt cx="175993" cy="1485198"/>
          </a:xfrm>
        </p:grpSpPr>
        <p:cxnSp>
          <p:nvCxnSpPr>
            <p:cNvPr id="168" name="Straight Arrow Connector 167"/>
            <p:cNvCxnSpPr/>
            <p:nvPr/>
          </p:nvCxnSpPr>
          <p:spPr>
            <a:xfrm flipH="1" flipV="1">
              <a:off x="7026982" y="3740758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/>
            <p:nvPr/>
          </p:nvCxnSpPr>
          <p:spPr>
            <a:xfrm flipH="1" flipV="1">
              <a:off x="7198964" y="3762916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/>
          <p:cNvGrpSpPr/>
          <p:nvPr/>
        </p:nvGrpSpPr>
        <p:grpSpPr>
          <a:xfrm>
            <a:off x="2609234" y="4727448"/>
            <a:ext cx="3925532" cy="800342"/>
            <a:chOff x="2634930" y="4727448"/>
            <a:chExt cx="3925532" cy="800342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2634930" y="4729273"/>
              <a:ext cx="1296150" cy="798517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5262014" y="4727448"/>
              <a:ext cx="1298448" cy="795528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/>
          <p:nvPr/>
        </p:nvCxnSpPr>
        <p:spPr>
          <a:xfrm rot="10800000" flipH="1" flipV="1">
            <a:off x="7129643" y="4718304"/>
            <a:ext cx="1207008" cy="1188720"/>
          </a:xfrm>
          <a:prstGeom prst="straightConnector1">
            <a:avLst/>
          </a:prstGeom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91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Autoscaling</a:t>
            </a:r>
            <a:r>
              <a:rPr lang="en-US" dirty="0" smtClean="0"/>
              <a:t> the pool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79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Inspiration: </a:t>
            </a:r>
            <a:r>
              <a:rPr lang="en-US" sz="2800" b="1" dirty="0">
                <a:solidFill>
                  <a:schemeClr val="accent1"/>
                </a:solidFill>
              </a:rPr>
              <a:t>c</a:t>
            </a:r>
            <a:r>
              <a:rPr lang="en-US" sz="2800" b="1" dirty="0" smtClean="0">
                <a:solidFill>
                  <a:schemeClr val="accent1"/>
                </a:solidFill>
              </a:rPr>
              <a:t>loud infrastructure management</a:t>
            </a:r>
            <a:r>
              <a:rPr lang="en-US" sz="2800" dirty="0" smtClean="0"/>
              <a:t>.              [</a:t>
            </a:r>
            <a:r>
              <a:rPr lang="en-US" sz="2800" dirty="0"/>
              <a:t>Ali-</a:t>
            </a:r>
            <a:r>
              <a:rPr lang="en-US" sz="2800" dirty="0" err="1"/>
              <a:t>eldin</a:t>
            </a:r>
            <a:r>
              <a:rPr lang="en-US" sz="2800" dirty="0"/>
              <a:t> et al. 2012, </a:t>
            </a:r>
            <a:r>
              <a:rPr lang="en-US" sz="2800" dirty="0" err="1"/>
              <a:t>Grimaldi</a:t>
            </a:r>
            <a:r>
              <a:rPr lang="en-US" sz="2800" dirty="0"/>
              <a:t> et al. 2015]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Approach: use </a:t>
            </a:r>
            <a:r>
              <a:rPr lang="en-US" sz="2800" b="1" dirty="0" smtClean="0">
                <a:solidFill>
                  <a:schemeClr val="accent1"/>
                </a:solidFill>
              </a:rPr>
              <a:t>queuing theory </a:t>
            </a:r>
            <a:r>
              <a:rPr lang="en-US" sz="2800" dirty="0" smtClean="0"/>
              <a:t>to identify the optimal pool size, and </a:t>
            </a:r>
            <a:r>
              <a:rPr lang="en-US" sz="2800" b="1" dirty="0" smtClean="0">
                <a:solidFill>
                  <a:schemeClr val="accent1"/>
                </a:solidFill>
              </a:rPr>
              <a:t>control theory </a:t>
            </a:r>
            <a:r>
              <a:rPr lang="en-US" sz="2800" dirty="0" smtClean="0"/>
              <a:t>to maintain it as workloads change.</a:t>
            </a:r>
            <a:endParaRPr lang="en-US" sz="2800" b="1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7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Queuing theory: the easy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In an M/M/c queue served by c workers, the expected wait time is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And the expected cost of the queue if workers are paid salary s is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We find the optimal queue size      by minimizing a weighted average of the two.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63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280107"/>
            <a:ext cx="6096000" cy="1104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150" y="2484851"/>
            <a:ext cx="4457700" cy="1054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614" y="5567569"/>
            <a:ext cx="3429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0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theory: the easy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schemeClr val="accent1"/>
                </a:solidFill>
              </a:rPr>
              <a:t>Process variable: </a:t>
            </a:r>
            <a:r>
              <a:rPr lang="en-US" dirty="0" smtClean="0"/>
              <a:t>parameter of interest. We </a:t>
            </a:r>
            <a:r>
              <a:rPr lang="en-US" dirty="0" smtClean="0"/>
              <a:t>use our optimal crowd size     . 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>
              <a:solidFill>
                <a:schemeClr val="accent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schemeClr val="accent1"/>
                </a:solidFill>
              </a:rPr>
              <a:t>PID control system</a:t>
            </a:r>
            <a:r>
              <a:rPr lang="en-US" dirty="0" smtClean="0"/>
              <a:t>: </a:t>
            </a:r>
            <a:r>
              <a:rPr lang="en-US" dirty="0" err="1" smtClean="0"/>
              <a:t>u</a:t>
            </a:r>
            <a:r>
              <a:rPr lang="en-US" baseline="-25000" dirty="0" err="1" smtClean="0"/>
              <a:t>k</a:t>
            </a:r>
            <a:r>
              <a:rPr lang="en-US" dirty="0" smtClean="0"/>
              <a:t> is set according to </a:t>
            </a:r>
            <a:r>
              <a:rPr lang="en-US" b="1" dirty="0" smtClean="0">
                <a:solidFill>
                  <a:schemeClr val="accent1"/>
                </a:solidFill>
              </a:rPr>
              <a:t>current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accent1"/>
                </a:solidFill>
              </a:rPr>
              <a:t>past</a:t>
            </a:r>
            <a:r>
              <a:rPr lang="en-US" dirty="0" smtClean="0"/>
              <a:t>, and </a:t>
            </a:r>
            <a:r>
              <a:rPr lang="en-US" b="1" dirty="0" smtClean="0">
                <a:solidFill>
                  <a:schemeClr val="accent1"/>
                </a:solidFill>
              </a:rPr>
              <a:t>derivative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of observed error.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64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87317" y="4350754"/>
            <a:ext cx="7369366" cy="2374846"/>
            <a:chOff x="-364364" y="-917416"/>
            <a:chExt cx="8593964" cy="3257269"/>
          </a:xfrm>
        </p:grpSpPr>
        <p:sp>
          <p:nvSpPr>
            <p:cNvPr id="6" name="Oval 5"/>
            <p:cNvSpPr/>
            <p:nvPr/>
          </p:nvSpPr>
          <p:spPr>
            <a:xfrm>
              <a:off x="946484" y="-150482"/>
              <a:ext cx="914400" cy="9144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598830" y="-150482"/>
              <a:ext cx="1973177" cy="9144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309945" y="-150482"/>
              <a:ext cx="1973177" cy="9144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10" idx="6"/>
              <a:endCxn id="11" idx="1"/>
            </p:cNvCxnSpPr>
            <p:nvPr/>
          </p:nvCxnSpPr>
          <p:spPr>
            <a:xfrm>
              <a:off x="1860884" y="306718"/>
              <a:ext cx="737938" cy="0"/>
            </a:xfrm>
            <a:prstGeom prst="straightConnector1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1403692" y="1678324"/>
              <a:ext cx="6231555" cy="5"/>
            </a:xfrm>
            <a:prstGeom prst="straightConnector1">
              <a:avLst/>
            </a:prstGeom>
            <a:ln w="31750" cap="sq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11" idx="3"/>
              <a:endCxn id="12" idx="1"/>
            </p:cNvCxnSpPr>
            <p:nvPr/>
          </p:nvCxnSpPr>
          <p:spPr>
            <a:xfrm>
              <a:off x="4571999" y="306718"/>
              <a:ext cx="737938" cy="0"/>
            </a:xfrm>
            <a:prstGeom prst="straightConnector1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12" idx="3"/>
            </p:cNvCxnSpPr>
            <p:nvPr/>
          </p:nvCxnSpPr>
          <p:spPr>
            <a:xfrm>
              <a:off x="7283114" y="306718"/>
              <a:ext cx="946486" cy="0"/>
            </a:xfrm>
            <a:prstGeom prst="straightConnector1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endCxn id="10" idx="2"/>
            </p:cNvCxnSpPr>
            <p:nvPr/>
          </p:nvCxnSpPr>
          <p:spPr>
            <a:xfrm>
              <a:off x="-4492" y="306718"/>
              <a:ext cx="950976" cy="0"/>
            </a:xfrm>
            <a:prstGeom prst="straightConnector1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7635239" y="306726"/>
              <a:ext cx="4" cy="1371599"/>
            </a:xfrm>
            <a:prstGeom prst="straightConnector1">
              <a:avLst/>
            </a:prstGeom>
            <a:ln w="31750" cap="sq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0" idx="4"/>
            </p:cNvCxnSpPr>
            <p:nvPr/>
          </p:nvCxnSpPr>
          <p:spPr>
            <a:xfrm>
              <a:off x="1403684" y="763926"/>
              <a:ext cx="0" cy="914399"/>
            </a:xfrm>
            <a:prstGeom prst="straightConnector1">
              <a:avLst/>
            </a:prstGeom>
            <a:ln w="31750" cap="sq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155038" y="-671451"/>
              <a:ext cx="497304" cy="1730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600" dirty="0"/>
                <a:t>-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550948" y="-74792"/>
              <a:ext cx="2049381" cy="717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Controller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271843" y="-85938"/>
              <a:ext cx="2049381" cy="717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System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621903" y="1070833"/>
              <a:ext cx="1907092" cy="491058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dirty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Feedback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-364364" y="412669"/>
              <a:ext cx="1768047" cy="7025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800" dirty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Set </a:t>
              </a:r>
              <a:r>
                <a:rPr lang="en-US" sz="1800" dirty="0" smtClean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Point</a:t>
              </a:r>
            </a:p>
            <a:p>
              <a:pPr algn="ctr"/>
              <a:r>
                <a:rPr lang="en-US" sz="1800" dirty="0" smtClean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(c</a:t>
              </a:r>
              <a:r>
                <a:rPr lang="en-US" sz="1800" baseline="30000" dirty="0" smtClean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*</a:t>
              </a:r>
              <a:r>
                <a:rPr lang="en-US" sz="1800" dirty="0" smtClean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)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080864" y="1637340"/>
              <a:ext cx="2982269" cy="7025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800" dirty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 </a:t>
              </a:r>
              <a:r>
                <a:rPr lang="en-US" sz="1800" dirty="0" smtClean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(actual pool size)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386545" y="-917416"/>
              <a:ext cx="1443792" cy="7025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dirty="0" smtClean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Control 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Error (e</a:t>
              </a:r>
              <a:r>
                <a:rPr lang="en-US" sz="1600" baseline="-25000" dirty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t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)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758142" y="-910510"/>
              <a:ext cx="2365648" cy="7025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Action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u</a:t>
              </a:r>
              <a:r>
                <a:rPr lang="en-US" sz="1600" baseline="-25000" dirty="0" err="1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k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  <a:p>
              <a:pPr algn="ctr"/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(# new workers)</a:t>
              </a:r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274" y="2167530"/>
            <a:ext cx="3429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38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6295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3800" b="1" dirty="0" smtClean="0"/>
          </a:p>
          <a:p>
            <a:pPr marL="0" indent="0" algn="ctr">
              <a:buNone/>
            </a:pPr>
            <a:r>
              <a:rPr lang="en-US" sz="3800" b="1" dirty="0" smtClean="0"/>
              <a:t>Reminder: </a:t>
            </a:r>
          </a:p>
          <a:p>
            <a:pPr marL="0" indent="0" algn="ctr">
              <a:buNone/>
            </a:pPr>
            <a:r>
              <a:rPr lang="en-US" sz="3800" b="1" dirty="0" smtClean="0"/>
              <a:t>a</a:t>
            </a:r>
            <a:r>
              <a:rPr lang="en-US" sz="3800" b="1" dirty="0" smtClean="0">
                <a:solidFill>
                  <a:schemeClr val="accent1"/>
                </a:solidFill>
              </a:rPr>
              <a:t> crowd </a:t>
            </a:r>
            <a:r>
              <a:rPr lang="en-US" sz="3800" b="1" dirty="0" smtClean="0"/>
              <a:t>is a</a:t>
            </a:r>
            <a:r>
              <a:rPr lang="en-US" sz="3800" b="1" dirty="0" smtClean="0">
                <a:solidFill>
                  <a:schemeClr val="accent1"/>
                </a:solidFill>
              </a:rPr>
              <a:t> distributed system</a:t>
            </a:r>
            <a:r>
              <a:rPr lang="en-US" sz="3800" b="1" dirty="0" smtClean="0"/>
              <a:t>!</a:t>
            </a:r>
            <a:endParaRPr lang="en-US" sz="3800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65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 rot="20782799">
            <a:off x="2473183" y="3766956"/>
            <a:ext cx="325614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>
                <a:solidFill>
                  <a:schemeClr val="accent2"/>
                </a:solidFill>
                <a:latin typeface="Chalkduster" charset="0"/>
                <a:ea typeface="Chalkduster" charset="0"/>
                <a:cs typeface="Chalkduster" charset="0"/>
              </a:rPr>
              <a:t>n</a:t>
            </a:r>
            <a:r>
              <a:rPr lang="en-US" sz="3800" b="1" smtClean="0">
                <a:solidFill>
                  <a:schemeClr val="accent2"/>
                </a:solidFill>
                <a:latin typeface="Chalkduster" charset="0"/>
                <a:ea typeface="Chalkduster" charset="0"/>
                <a:cs typeface="Chalkduster" charset="0"/>
              </a:rPr>
              <a:t>ot quite</a:t>
            </a:r>
            <a:endParaRPr lang="en-US" sz="3800" b="1" dirty="0">
              <a:solidFill>
                <a:schemeClr val="accent2"/>
              </a:solidFill>
              <a:latin typeface="Chalkduster" charset="0"/>
              <a:ea typeface="Chalkduster" charset="0"/>
              <a:cs typeface="Chalkdust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20837960">
            <a:off x="3182112" y="3363244"/>
            <a:ext cx="8290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>
                <a:solidFill>
                  <a:schemeClr val="accent2"/>
                </a:solidFill>
                <a:latin typeface="Chalkduster" charset="0"/>
                <a:ea typeface="Chalkduster" charset="0"/>
                <a:cs typeface="Chalkduster" charset="0"/>
              </a:rPr>
              <a:t>^</a:t>
            </a:r>
            <a:endParaRPr lang="en-US" sz="9600" dirty="0">
              <a:solidFill>
                <a:schemeClr val="accent2"/>
              </a:solidFill>
              <a:latin typeface="Chalkduster" charset="0"/>
              <a:ea typeface="Chalkduster" charset="0"/>
              <a:cs typeface="Chalkdus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33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Cross-pool transfers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914400">
              <a:spcBef>
                <a:spcPts val="0"/>
              </a:spcBef>
              <a:buNone/>
              <a:defRPr/>
            </a:pPr>
            <a:r>
              <a:rPr lang="en-US" dirty="0"/>
              <a:t>In a multi-tenant system, we can transfer workers between applications.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Workers </a:t>
            </a:r>
            <a:r>
              <a:rPr lang="en-US" dirty="0" smtClean="0"/>
              <a:t>have </a:t>
            </a:r>
            <a:r>
              <a:rPr lang="en-US" b="1" dirty="0" smtClean="0">
                <a:solidFill>
                  <a:schemeClr val="accent1"/>
                </a:solidFill>
              </a:rPr>
              <a:t>preferences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for different tasks, and must be </a:t>
            </a:r>
            <a:r>
              <a:rPr lang="en-US" b="1" dirty="0" smtClean="0">
                <a:solidFill>
                  <a:schemeClr val="accent1"/>
                </a:solidFill>
              </a:rPr>
              <a:t>trained </a:t>
            </a:r>
            <a:r>
              <a:rPr lang="en-US" dirty="0" smtClean="0"/>
              <a:t>to work on new task types.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is it worth it to do so? (impacts </a:t>
            </a:r>
            <a:r>
              <a:rPr lang="en-US" b="1" dirty="0" smtClean="0">
                <a:solidFill>
                  <a:schemeClr val="accent1"/>
                </a:solidFill>
              </a:rPr>
              <a:t>performance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chemeClr val="accent1"/>
                </a:solidFill>
              </a:rPr>
              <a:t>worker preference</a:t>
            </a:r>
            <a:r>
              <a:rPr lang="en-US" dirty="0" smtClean="0"/>
              <a:t>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86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Cross-pool transfers: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Idea: </a:t>
            </a:r>
            <a:r>
              <a:rPr lang="en-US" b="1" dirty="0" smtClean="0">
                <a:solidFill>
                  <a:schemeClr val="accent1"/>
                </a:solidFill>
              </a:rPr>
              <a:t>simulate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the transfer, then use queuing theory to </a:t>
            </a:r>
            <a:r>
              <a:rPr lang="en-US" b="1" dirty="0" smtClean="0">
                <a:solidFill>
                  <a:schemeClr val="accent1"/>
                </a:solidFill>
              </a:rPr>
              <a:t>predict</a:t>
            </a:r>
            <a:r>
              <a:rPr lang="en-US" dirty="0" smtClean="0"/>
              <a:t> the effect on performance.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As a proxy for performance, we use </a:t>
            </a:r>
            <a:r>
              <a:rPr lang="en-US" b="1" dirty="0" smtClean="0">
                <a:solidFill>
                  <a:schemeClr val="accent1"/>
                </a:solidFill>
              </a:rPr>
              <a:t>time to clear the current queue.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44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Cross-pool transfers: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68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5840187" y="3906562"/>
            <a:ext cx="2066325" cy="1193638"/>
            <a:chOff x="3084168" y="4419724"/>
            <a:chExt cx="2495426" cy="1371966"/>
          </a:xfrm>
        </p:grpSpPr>
        <p:sp>
          <p:nvSpPr>
            <p:cNvPr id="6" name="Rectangle 5"/>
            <p:cNvSpPr/>
            <p:nvPr/>
          </p:nvSpPr>
          <p:spPr>
            <a:xfrm>
              <a:off x="3084168" y="4419724"/>
              <a:ext cx="2495426" cy="137196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901" dirty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Worker Pool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093126" y="5002353"/>
              <a:ext cx="1387511" cy="463224"/>
              <a:chOff x="3093126" y="4882035"/>
              <a:chExt cx="1387511" cy="46322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93126" y="4882035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17413" y="4882035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56351" y="4882035"/>
                <a:ext cx="463224" cy="463224"/>
              </a:xfrm>
              <a:prstGeom prst="rect">
                <a:avLst/>
              </a:prstGeom>
            </p:spPr>
          </p:pic>
        </p:grpSp>
      </p:grpSp>
      <p:grpSp>
        <p:nvGrpSpPr>
          <p:cNvPr id="17" name="Group 16"/>
          <p:cNvGrpSpPr/>
          <p:nvPr/>
        </p:nvGrpSpPr>
        <p:grpSpPr>
          <a:xfrm>
            <a:off x="1237488" y="3906562"/>
            <a:ext cx="2066325" cy="1193638"/>
            <a:chOff x="3084168" y="4419724"/>
            <a:chExt cx="2495426" cy="1371966"/>
          </a:xfrm>
        </p:grpSpPr>
        <p:sp>
          <p:nvSpPr>
            <p:cNvPr id="18" name="Rectangle 17"/>
            <p:cNvSpPr/>
            <p:nvPr/>
          </p:nvSpPr>
          <p:spPr>
            <a:xfrm>
              <a:off x="3084168" y="4419724"/>
              <a:ext cx="2495426" cy="137196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901" dirty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Worker Pool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93126" y="5002353"/>
              <a:ext cx="463224" cy="463224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 rot="5400000">
            <a:off x="2003156" y="2325639"/>
            <a:ext cx="397774" cy="1632766"/>
            <a:chOff x="1019113" y="2476992"/>
            <a:chExt cx="457200" cy="2065479"/>
          </a:xfrm>
        </p:grpSpPr>
        <p:grpSp>
          <p:nvGrpSpPr>
            <p:cNvPr id="30" name="Group 29"/>
            <p:cNvGrpSpPr/>
            <p:nvPr/>
          </p:nvGrpSpPr>
          <p:grpSpPr>
            <a:xfrm>
              <a:off x="1019113" y="2476992"/>
              <a:ext cx="457200" cy="2065479"/>
              <a:chOff x="3759200" y="1450930"/>
              <a:chExt cx="914400" cy="3662937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3759200" y="23706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3759201" y="1450930"/>
                <a:ext cx="914398" cy="91440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759200" y="32850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759200" y="41994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1081527" y="3522677"/>
              <a:ext cx="340337" cy="494432"/>
              <a:chOff x="1078418" y="3523995"/>
              <a:chExt cx="340337" cy="494432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 rot="16200000">
                <a:off x="993775" y="3635198"/>
                <a:ext cx="494432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T2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1081527" y="4038291"/>
              <a:ext cx="340337" cy="494431"/>
              <a:chOff x="1078418" y="3523991"/>
              <a:chExt cx="340337" cy="494431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 rot="16200000">
                <a:off x="993775" y="3635194"/>
                <a:ext cx="494431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T1</a:t>
                </a: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1081527" y="3007058"/>
              <a:ext cx="340337" cy="494432"/>
              <a:chOff x="1078418" y="3523993"/>
              <a:chExt cx="340337" cy="494432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 rot="16200000">
                <a:off x="993774" y="3635196"/>
                <a:ext cx="494432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T3</a:t>
                </a:r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 rot="5400000">
            <a:off x="6609623" y="2325639"/>
            <a:ext cx="397774" cy="1632766"/>
            <a:chOff x="3759200" y="1450930"/>
            <a:chExt cx="914400" cy="3662937"/>
          </a:xfrm>
        </p:grpSpPr>
        <p:sp>
          <p:nvSpPr>
            <p:cNvPr id="55" name="Rectangle 54"/>
            <p:cNvSpPr/>
            <p:nvPr/>
          </p:nvSpPr>
          <p:spPr>
            <a:xfrm>
              <a:off x="3759200" y="2370667"/>
              <a:ext cx="914400" cy="9144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0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759201" y="1450930"/>
              <a:ext cx="914398" cy="914402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0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759200" y="3285067"/>
              <a:ext cx="914400" cy="9144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0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759200" y="4199467"/>
              <a:ext cx="914400" cy="9144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0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59" name="Rectangle 58"/>
          <p:cNvSpPr/>
          <p:nvPr/>
        </p:nvSpPr>
        <p:spPr>
          <a:xfrm>
            <a:off x="974732" y="2121384"/>
            <a:ext cx="2590801" cy="5121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Estimated queue completion: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3 seconds </a:t>
            </a:r>
            <a:endParaRPr lang="en-US" sz="1600" dirty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5509341" y="2121384"/>
            <a:ext cx="2590801" cy="5121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Estimated queue completion: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0</a:t>
            </a:r>
            <a:r>
              <a:rPr lang="en-US" sz="1600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 seconds </a:t>
            </a:r>
            <a:endParaRPr lang="en-US" sz="1600" dirty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23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237488" y="3906562"/>
            <a:ext cx="2066325" cy="1193638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901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Worker Pool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Cross-pool transfers: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69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840187" y="3906562"/>
            <a:ext cx="2066325" cy="1193638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901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Worker Pool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849" y="4412385"/>
            <a:ext cx="383570" cy="4030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087" y="4412385"/>
            <a:ext cx="383570" cy="40301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906" y="4413461"/>
            <a:ext cx="383570" cy="403014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5400000">
            <a:off x="2003156" y="2325639"/>
            <a:ext cx="397774" cy="1632766"/>
            <a:chOff x="1019113" y="2476992"/>
            <a:chExt cx="457200" cy="2065479"/>
          </a:xfrm>
        </p:grpSpPr>
        <p:grpSp>
          <p:nvGrpSpPr>
            <p:cNvPr id="30" name="Group 29"/>
            <p:cNvGrpSpPr/>
            <p:nvPr/>
          </p:nvGrpSpPr>
          <p:grpSpPr>
            <a:xfrm>
              <a:off x="1019113" y="2476992"/>
              <a:ext cx="457200" cy="2065479"/>
              <a:chOff x="3759200" y="1450930"/>
              <a:chExt cx="914400" cy="3662937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3759200" y="23706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3759201" y="1450930"/>
                <a:ext cx="914398" cy="91440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759200" y="32850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759200" y="41994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1081527" y="3522677"/>
              <a:ext cx="340337" cy="494432"/>
              <a:chOff x="1078418" y="3523995"/>
              <a:chExt cx="340337" cy="494432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 rot="16200000">
                <a:off x="993775" y="3635198"/>
                <a:ext cx="494432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T2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1081527" y="4038291"/>
              <a:ext cx="340337" cy="494431"/>
              <a:chOff x="1078418" y="3523991"/>
              <a:chExt cx="340337" cy="494431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 rot="16200000">
                <a:off x="993775" y="3635194"/>
                <a:ext cx="494431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T1</a:t>
                </a: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1081527" y="3007058"/>
              <a:ext cx="340337" cy="494432"/>
              <a:chOff x="1078418" y="3523993"/>
              <a:chExt cx="340337" cy="494432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 rot="16200000">
                <a:off x="993774" y="3635196"/>
                <a:ext cx="494432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T3</a:t>
                </a:r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 rot="5400000">
            <a:off x="6609623" y="2325639"/>
            <a:ext cx="397774" cy="1632766"/>
            <a:chOff x="3759200" y="1450930"/>
            <a:chExt cx="914400" cy="3662937"/>
          </a:xfrm>
        </p:grpSpPr>
        <p:sp>
          <p:nvSpPr>
            <p:cNvPr id="55" name="Rectangle 54"/>
            <p:cNvSpPr/>
            <p:nvPr/>
          </p:nvSpPr>
          <p:spPr>
            <a:xfrm>
              <a:off x="3759200" y="2370667"/>
              <a:ext cx="914400" cy="9144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0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759201" y="1450930"/>
              <a:ext cx="914398" cy="914402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0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759200" y="3285067"/>
              <a:ext cx="914400" cy="9144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0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759200" y="4199467"/>
              <a:ext cx="914400" cy="9144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0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59" name="Rectangle 58"/>
          <p:cNvSpPr/>
          <p:nvPr/>
        </p:nvSpPr>
        <p:spPr>
          <a:xfrm>
            <a:off x="974732" y="2121384"/>
            <a:ext cx="2590801" cy="5121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Estimated queue completion: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1.5 seconds </a:t>
            </a:r>
            <a:endParaRPr lang="en-US" sz="1600" dirty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5509341" y="2121384"/>
            <a:ext cx="2590801" cy="5121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Estimated queue completion: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0</a:t>
            </a:r>
            <a:r>
              <a:rPr lang="en-US" sz="1600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 seconds </a:t>
            </a:r>
            <a:endParaRPr lang="en-US" sz="1600" dirty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636787" y="4412385"/>
            <a:ext cx="383571" cy="403014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 flipV="1">
            <a:off x="2020358" y="4607668"/>
            <a:ext cx="4008779" cy="6223"/>
          </a:xfrm>
          <a:prstGeom prst="straightConnector1">
            <a:avLst/>
          </a:prstGeom>
          <a:ln w="31750" cap="sq">
            <a:solidFill>
              <a:schemeClr val="tx1">
                <a:lumMod val="50000"/>
                <a:lumOff val="50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1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US" dirty="0" smtClean="0"/>
              <a:t>umans </a:t>
            </a:r>
            <a:r>
              <a:rPr lang="en-US" dirty="0"/>
              <a:t>process a lot of data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55523" y="1565963"/>
            <a:ext cx="7595810" cy="3726074"/>
            <a:chOff x="955523" y="1814286"/>
            <a:chExt cx="7595810" cy="3726074"/>
          </a:xfrm>
        </p:grpSpPr>
        <p:sp>
          <p:nvSpPr>
            <p:cNvPr id="4" name="TextBox 3"/>
            <p:cNvSpPr txBox="1"/>
            <p:nvPr/>
          </p:nvSpPr>
          <p:spPr>
            <a:xfrm>
              <a:off x="955523" y="1814286"/>
              <a:ext cx="7595810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400" dirty="0" smtClean="0"/>
                <a:t>“</a:t>
              </a:r>
              <a:r>
                <a:rPr lang="en-US" sz="4000" dirty="0" smtClean="0"/>
                <a:t>participants reported </a:t>
              </a:r>
              <a:r>
                <a:rPr lang="en-US" sz="4000" b="1" dirty="0" smtClean="0">
                  <a:solidFill>
                    <a:srgbClr val="4F81BD"/>
                  </a:solidFill>
                </a:rPr>
                <a:t>hundreds of employees</a:t>
              </a:r>
              <a:r>
                <a:rPr lang="en-US" sz="4000" dirty="0" smtClean="0"/>
                <a:t> deploying </a:t>
              </a:r>
              <a:r>
                <a:rPr lang="en-US" sz="4000" b="1" dirty="0" smtClean="0">
                  <a:solidFill>
                    <a:srgbClr val="4F81BD"/>
                  </a:solidFill>
                </a:rPr>
                <a:t>hundreds of thousands of tasks</a:t>
              </a:r>
              <a:r>
                <a:rPr lang="en-US" sz="4000" dirty="0" smtClean="0"/>
                <a:t> per week, with overall spending in the </a:t>
              </a:r>
              <a:r>
                <a:rPr lang="en-US" sz="4000" b="1" dirty="0" smtClean="0">
                  <a:solidFill>
                    <a:srgbClr val="4F81BD"/>
                  </a:solidFill>
                </a:rPr>
                <a:t>millions of dollars</a:t>
              </a:r>
              <a:r>
                <a:rPr lang="en-US" sz="4000" dirty="0" smtClean="0"/>
                <a:t> per year.</a:t>
              </a:r>
              <a:endParaRPr lang="en-US" sz="64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106335" y="4463142"/>
              <a:ext cx="37495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400" dirty="0" smtClean="0"/>
                <a:t>”</a:t>
              </a:r>
              <a:endParaRPr lang="en-US" sz="6400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114905" y="6043349"/>
            <a:ext cx="8914190" cy="7694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A. Marcus and A. </a:t>
            </a:r>
            <a:r>
              <a:rPr lang="en-US" sz="2200" dirty="0" err="1"/>
              <a:t>Parameswaran</a:t>
            </a:r>
            <a:r>
              <a:rPr lang="en-US" sz="2200" dirty="0"/>
              <a:t>. Crowdsourced data </a:t>
            </a:r>
            <a:r>
              <a:rPr lang="en-US" sz="2200" dirty="0" smtClean="0"/>
              <a:t>management: </a:t>
            </a:r>
            <a:r>
              <a:rPr lang="en-US" sz="2200" dirty="0"/>
              <a:t>industry and academic perspectives. </a:t>
            </a:r>
            <a:r>
              <a:rPr lang="en-US" sz="2200" i="1" dirty="0"/>
              <a:t>Foundations and Trends in Databases,</a:t>
            </a:r>
            <a:r>
              <a:rPr lang="en-US" sz="2200" dirty="0"/>
              <a:t> </a:t>
            </a:r>
            <a:r>
              <a:rPr lang="en-US" sz="2200" dirty="0" smtClean="0"/>
              <a:t>2015.</a:t>
            </a:r>
            <a:endParaRPr lang="en-US" sz="2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23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237488" y="3906562"/>
            <a:ext cx="2066325" cy="1193638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901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Worker Pool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Cross-pool transfers: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70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840187" y="3906562"/>
            <a:ext cx="2066325" cy="1193638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901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Worker Pool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849" y="4412385"/>
            <a:ext cx="383570" cy="4030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087" y="4412385"/>
            <a:ext cx="383570" cy="40301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906" y="4413461"/>
            <a:ext cx="383570" cy="403014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5400000">
            <a:off x="2003156" y="2325639"/>
            <a:ext cx="397774" cy="1632766"/>
            <a:chOff x="1019113" y="2476992"/>
            <a:chExt cx="457200" cy="2065479"/>
          </a:xfrm>
        </p:grpSpPr>
        <p:grpSp>
          <p:nvGrpSpPr>
            <p:cNvPr id="30" name="Group 29"/>
            <p:cNvGrpSpPr/>
            <p:nvPr/>
          </p:nvGrpSpPr>
          <p:grpSpPr>
            <a:xfrm>
              <a:off x="1019113" y="2476992"/>
              <a:ext cx="457200" cy="2065479"/>
              <a:chOff x="3759200" y="1450930"/>
              <a:chExt cx="914400" cy="3662937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3759200" y="23706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3759201" y="1450930"/>
                <a:ext cx="914398" cy="91440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759200" y="32850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759200" y="41994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1081527" y="3522677"/>
              <a:ext cx="340337" cy="494432"/>
              <a:chOff x="1078418" y="3523995"/>
              <a:chExt cx="340337" cy="494432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 rot="16200000">
                <a:off x="993775" y="3635198"/>
                <a:ext cx="494432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T2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1081527" y="4038291"/>
              <a:ext cx="340337" cy="494431"/>
              <a:chOff x="1078418" y="3523991"/>
              <a:chExt cx="340337" cy="494431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 rot="16200000">
                <a:off x="993775" y="3635194"/>
                <a:ext cx="494431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T1</a:t>
                </a: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1081527" y="3007058"/>
              <a:ext cx="340337" cy="494432"/>
              <a:chOff x="1078418" y="3523993"/>
              <a:chExt cx="340337" cy="494432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 rot="16200000">
                <a:off x="993774" y="3635196"/>
                <a:ext cx="494432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T3</a:t>
                </a:r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 rot="5400000">
            <a:off x="6609623" y="2325639"/>
            <a:ext cx="397774" cy="1632766"/>
            <a:chOff x="3759200" y="1450930"/>
            <a:chExt cx="914400" cy="3662937"/>
          </a:xfrm>
        </p:grpSpPr>
        <p:sp>
          <p:nvSpPr>
            <p:cNvPr id="55" name="Rectangle 54"/>
            <p:cNvSpPr/>
            <p:nvPr/>
          </p:nvSpPr>
          <p:spPr>
            <a:xfrm>
              <a:off x="3759200" y="2370667"/>
              <a:ext cx="914400" cy="9144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0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759201" y="1450930"/>
              <a:ext cx="914398" cy="914402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0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759200" y="3285067"/>
              <a:ext cx="914400" cy="9144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0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759200" y="4199467"/>
              <a:ext cx="914400" cy="9144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0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59" name="Rectangle 58"/>
          <p:cNvSpPr/>
          <p:nvPr/>
        </p:nvSpPr>
        <p:spPr>
          <a:xfrm>
            <a:off x="974732" y="2121384"/>
            <a:ext cx="2590801" cy="5121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Estimated queue completion: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1.5 seconds </a:t>
            </a:r>
            <a:endParaRPr lang="en-US" sz="1600" dirty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5509341" y="2121384"/>
            <a:ext cx="2590801" cy="5121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Estimated queue completion: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0</a:t>
            </a:r>
            <a:r>
              <a:rPr lang="en-US" sz="1600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 seconds </a:t>
            </a:r>
            <a:endParaRPr lang="en-US" sz="1600" dirty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636787" y="4412385"/>
            <a:ext cx="383571" cy="403014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 flipV="1">
            <a:off x="2020358" y="4607668"/>
            <a:ext cx="4008779" cy="6223"/>
          </a:xfrm>
          <a:prstGeom prst="straightConnector1">
            <a:avLst/>
          </a:prstGeom>
          <a:ln w="31750" cap="sq">
            <a:solidFill>
              <a:schemeClr val="tx1">
                <a:lumMod val="50000"/>
                <a:lumOff val="50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246395" y="4184167"/>
            <a:ext cx="2590801" cy="5121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 smtClean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rPr>
              <a:t>Adjust for</a:t>
            </a:r>
          </a:p>
          <a:p>
            <a:pPr algn="ctr"/>
            <a:r>
              <a:rPr lang="en-US" sz="2400" b="1" dirty="0" smtClean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rPr>
              <a:t>training time!</a:t>
            </a:r>
          </a:p>
        </p:txBody>
      </p:sp>
    </p:spTree>
    <p:extLst>
      <p:ext uri="{BB962C8B-B14F-4D97-AF65-F5344CB8AC3E}">
        <p14:creationId xmlns:p14="http://schemas.microsoft.com/office/powerpoint/2010/main" val="143004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Cross-pool transfers: preferences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Idea: </a:t>
            </a:r>
            <a:r>
              <a:rPr lang="en-US" b="1" dirty="0" smtClean="0">
                <a:solidFill>
                  <a:schemeClr val="accent1"/>
                </a:solidFill>
              </a:rPr>
              <a:t>simulate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the transfer, then compute the </a:t>
            </a:r>
            <a:r>
              <a:rPr lang="en-US" b="1" dirty="0" smtClean="0">
                <a:solidFill>
                  <a:schemeClr val="accent1"/>
                </a:solidFill>
              </a:rPr>
              <a:t>net preference</a:t>
            </a:r>
            <a:r>
              <a:rPr lang="en-US" dirty="0" smtClean="0"/>
              <a:t> of the system.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Assumption: workers have a preference in [0, 1] for every task type.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Then net preference is the sum of each worker’s preference for the task they are working on.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35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decide on cross-pool transfers, we</a:t>
            </a:r>
            <a:r>
              <a:rPr lang="en-US" dirty="0" smtClean="0"/>
              <a:t>: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4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decide on cross-pool transfers, we: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</a:pPr>
            <a:r>
              <a:rPr lang="en-US" dirty="0" smtClean="0"/>
              <a:t>Search the space of possible transfer </a:t>
            </a:r>
            <a:r>
              <a:rPr lang="en-US" dirty="0" smtClean="0"/>
              <a:t>sets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85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decide on cross-pool transfers, we: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</a:pPr>
            <a:r>
              <a:rPr lang="en-US" dirty="0" smtClean="0"/>
              <a:t>Search the space of possible transfer sets</a:t>
            </a:r>
          </a:p>
          <a:p>
            <a:pPr defTabSz="914400">
              <a:spcBef>
                <a:spcPts val="0"/>
              </a:spcBef>
            </a:pPr>
            <a:r>
              <a:rPr lang="en-US" dirty="0" smtClean="0"/>
              <a:t>Simulate each transfer set and compute a performance and a preference </a:t>
            </a:r>
            <a:r>
              <a:rPr lang="en-US" dirty="0" smtClean="0"/>
              <a:t>score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4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decide on cross-pool transfers, we: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</a:pPr>
            <a:r>
              <a:rPr lang="en-US" dirty="0" smtClean="0"/>
              <a:t>Search the space of possible transfer sets</a:t>
            </a:r>
          </a:p>
          <a:p>
            <a:pPr defTabSz="914400">
              <a:spcBef>
                <a:spcPts val="0"/>
              </a:spcBef>
            </a:pPr>
            <a:r>
              <a:rPr lang="en-US" dirty="0" smtClean="0"/>
              <a:t>Simulate each transfer set and compute a performance and a preference score</a:t>
            </a:r>
          </a:p>
          <a:p>
            <a:pPr defTabSz="914400">
              <a:spcBef>
                <a:spcPts val="0"/>
              </a:spcBef>
            </a:pPr>
            <a:r>
              <a:rPr lang="en-US" dirty="0" smtClean="0"/>
              <a:t>Pick the transfer set that maximizes the weighted average of the two scores.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90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0" y="1100153"/>
            <a:ext cx="4000500" cy="4000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Evaluation: cross-pool transfers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76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24282" y="5064077"/>
            <a:ext cx="8095486" cy="175432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3600" dirty="0" smtClean="0">
                <a:latin typeface="Bariol Regular"/>
                <a:ea typeface="Zapf Dingbats"/>
                <a:cs typeface="Bariol Regular"/>
                <a:sym typeface="Zapf Dingbats"/>
              </a:rPr>
              <a:t>Up to </a:t>
            </a:r>
            <a:r>
              <a:rPr lang="en-US" sz="3600" b="1" dirty="0" smtClean="0">
                <a:solidFill>
                  <a:schemeClr val="accent1"/>
                </a:solidFill>
                <a:latin typeface="Bariol Regular"/>
                <a:ea typeface="Zapf Dingbats"/>
                <a:cs typeface="Bariol Regular"/>
                <a:sym typeface="Zapf Dingbats"/>
              </a:rPr>
              <a:t>76% higher throughput</a:t>
            </a:r>
            <a:r>
              <a:rPr lang="en-US" sz="3600" dirty="0" smtClean="0">
                <a:solidFill>
                  <a:srgbClr val="000000"/>
                </a:solidFill>
                <a:latin typeface="Bariol Regular"/>
                <a:ea typeface="Zapf Dingbats"/>
                <a:cs typeface="Bariol Regular"/>
                <a:sym typeface="Zapf Dingbats"/>
              </a:rPr>
              <a:t>, </a:t>
            </a:r>
            <a:r>
              <a:rPr lang="en-US" sz="3600" b="1" dirty="0" smtClean="0">
                <a:solidFill>
                  <a:schemeClr val="accent1"/>
                </a:solidFill>
                <a:latin typeface="Bariol Regular"/>
                <a:ea typeface="Zapf Dingbats"/>
                <a:cs typeface="Bariol Regular"/>
                <a:sym typeface="Zapf Dingbats"/>
              </a:rPr>
              <a:t>27X less cost</a:t>
            </a:r>
            <a:r>
              <a:rPr lang="en-US" sz="3600" dirty="0" smtClean="0">
                <a:solidFill>
                  <a:srgbClr val="000000"/>
                </a:solidFill>
                <a:latin typeface="Bariol Regular"/>
                <a:ea typeface="Zapf Dingbats"/>
                <a:cs typeface="Bariol Regular"/>
                <a:sym typeface="Zapf Dingbats"/>
              </a:rPr>
              <a:t>,</a:t>
            </a:r>
          </a:p>
          <a:p>
            <a:pPr algn="ctr"/>
            <a:r>
              <a:rPr lang="en-US" sz="3600" b="1" dirty="0" smtClean="0">
                <a:solidFill>
                  <a:schemeClr val="accent1"/>
                </a:solidFill>
                <a:latin typeface="Bariol Regular"/>
                <a:ea typeface="Zapf Dingbats"/>
                <a:cs typeface="Bariol Regular"/>
                <a:sym typeface="Zapf Dingbats"/>
              </a:rPr>
              <a:t>43% higher net preference </a:t>
            </a:r>
            <a:r>
              <a:rPr lang="en-US" sz="3600" dirty="0" smtClean="0">
                <a:solidFill>
                  <a:srgbClr val="000000"/>
                </a:solidFill>
                <a:latin typeface="Bariol Regular"/>
                <a:ea typeface="Zapf Dingbats"/>
                <a:cs typeface="Bariol Regular"/>
                <a:sym typeface="Zapf Dingbats"/>
              </a:rPr>
              <a:t>than</a:t>
            </a:r>
          </a:p>
          <a:p>
            <a:pPr algn="ctr"/>
            <a:r>
              <a:rPr lang="en-US" sz="3600" dirty="0">
                <a:solidFill>
                  <a:srgbClr val="000000"/>
                </a:solidFill>
                <a:latin typeface="Bariol Regular"/>
                <a:ea typeface="Zapf Dingbats"/>
                <a:cs typeface="Bariol Regular"/>
                <a:sym typeface="Zapf Dingbats"/>
              </a:rPr>
              <a:t>w</a:t>
            </a:r>
            <a:r>
              <a:rPr lang="en-US" sz="3600" dirty="0" smtClean="0">
                <a:solidFill>
                  <a:srgbClr val="000000"/>
                </a:solidFill>
                <a:latin typeface="Bariol Regular"/>
                <a:ea typeface="Zapf Dingbats"/>
                <a:cs typeface="Bariol Regular"/>
                <a:sym typeface="Zapf Dingbats"/>
              </a:rPr>
              <a:t>ithout cross-pool transfer.</a:t>
            </a:r>
            <a:endParaRPr lang="en-US" sz="3600" b="1" dirty="0">
              <a:solidFill>
                <a:schemeClr val="accent1"/>
              </a:solidFill>
              <a:latin typeface="Bariol Regular"/>
              <a:cs typeface="Bario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8672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198" y="1199446"/>
            <a:ext cx="3266258" cy="40828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Evaluation: end-to-end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77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31685" y="5064077"/>
            <a:ext cx="7880684" cy="175432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3600" dirty="0" smtClean="0">
                <a:latin typeface="Bariol Regular"/>
                <a:ea typeface="Zapf Dingbats"/>
                <a:cs typeface="Bariol Regular"/>
                <a:sym typeface="Zapf Dingbats"/>
              </a:rPr>
              <a:t>Avg. </a:t>
            </a:r>
            <a:r>
              <a:rPr lang="en-US" sz="3600" b="1" dirty="0" smtClean="0">
                <a:solidFill>
                  <a:schemeClr val="accent1"/>
                </a:solidFill>
                <a:latin typeface="Bariol Regular"/>
                <a:ea typeface="Zapf Dingbats"/>
                <a:cs typeface="Bariol Regular"/>
                <a:sym typeface="Zapf Dingbats"/>
              </a:rPr>
              <a:t>20% higher throughput</a:t>
            </a:r>
            <a:r>
              <a:rPr lang="en-US" sz="3600" dirty="0" smtClean="0">
                <a:solidFill>
                  <a:srgbClr val="000000"/>
                </a:solidFill>
                <a:latin typeface="Bariol Regular"/>
                <a:ea typeface="Zapf Dingbats"/>
                <a:cs typeface="Bariol Regular"/>
                <a:sym typeface="Zapf Dingbats"/>
              </a:rPr>
              <a:t>, </a:t>
            </a:r>
            <a:r>
              <a:rPr lang="en-US" sz="3600" b="1" dirty="0" smtClean="0">
                <a:solidFill>
                  <a:schemeClr val="accent1"/>
                </a:solidFill>
                <a:latin typeface="Bariol Regular"/>
                <a:ea typeface="Zapf Dingbats"/>
                <a:cs typeface="Bariol Regular"/>
                <a:sym typeface="Zapf Dingbats"/>
              </a:rPr>
              <a:t>19X less cost</a:t>
            </a:r>
            <a:r>
              <a:rPr lang="en-US" sz="3600" dirty="0" smtClean="0">
                <a:solidFill>
                  <a:srgbClr val="000000"/>
                </a:solidFill>
                <a:latin typeface="Bariol Regular"/>
                <a:ea typeface="Zapf Dingbats"/>
                <a:cs typeface="Bariol Regular"/>
                <a:sym typeface="Zapf Dingbats"/>
              </a:rPr>
              <a:t>,</a:t>
            </a:r>
          </a:p>
          <a:p>
            <a:pPr algn="ctr"/>
            <a:r>
              <a:rPr lang="en-US" sz="3600" b="1" dirty="0" smtClean="0">
                <a:solidFill>
                  <a:schemeClr val="accent1"/>
                </a:solidFill>
                <a:latin typeface="Bariol Regular"/>
                <a:ea typeface="Zapf Dingbats"/>
                <a:cs typeface="Bariol Regular"/>
                <a:sym typeface="Zapf Dingbats"/>
              </a:rPr>
              <a:t>2.3X higher net preference </a:t>
            </a:r>
            <a:r>
              <a:rPr lang="en-US" sz="3600" dirty="0" smtClean="0">
                <a:solidFill>
                  <a:srgbClr val="000000"/>
                </a:solidFill>
                <a:latin typeface="Bariol Regular"/>
                <a:ea typeface="Zapf Dingbats"/>
                <a:cs typeface="Bariol Regular"/>
                <a:sym typeface="Zapf Dingbats"/>
              </a:rPr>
              <a:t>than</a:t>
            </a:r>
          </a:p>
          <a:p>
            <a:pPr algn="ctr"/>
            <a:r>
              <a:rPr lang="en-US" sz="3600" dirty="0">
                <a:solidFill>
                  <a:srgbClr val="000000"/>
                </a:solidFill>
                <a:latin typeface="Bariol Regular"/>
                <a:ea typeface="Zapf Dingbats"/>
                <a:cs typeface="Bariol Regular"/>
                <a:sym typeface="Zapf Dingbats"/>
              </a:rPr>
              <a:t>s</a:t>
            </a:r>
            <a:r>
              <a:rPr lang="en-US" sz="3600" dirty="0" smtClean="0">
                <a:solidFill>
                  <a:srgbClr val="000000"/>
                </a:solidFill>
                <a:latin typeface="Bariol Regular"/>
                <a:ea typeface="Zapf Dingbats"/>
                <a:cs typeface="Bariol Regular"/>
                <a:sym typeface="Zapf Dingbats"/>
              </a:rPr>
              <a:t>tate-of-the-art systems.</a:t>
            </a:r>
            <a:endParaRPr lang="en-US" sz="3600" dirty="0">
              <a:solidFill>
                <a:schemeClr val="accent1"/>
              </a:solidFill>
              <a:latin typeface="Bariol Regular"/>
              <a:cs typeface="Bario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89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41248" y="2199757"/>
            <a:ext cx="7461503" cy="30011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Cioppino</a:t>
            </a:r>
            <a:r>
              <a:rPr lang="en-US" dirty="0" smtClean="0"/>
              <a:t>: 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78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28442" y="3733801"/>
            <a:ext cx="3287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Worker Transfer</a:t>
            </a:r>
          </a:p>
        </p:txBody>
      </p:sp>
      <p:sp>
        <p:nvSpPr>
          <p:cNvPr id="8" name="Rectangle 7"/>
          <p:cNvSpPr/>
          <p:nvPr/>
        </p:nvSpPr>
        <p:spPr>
          <a:xfrm>
            <a:off x="3429890" y="5562618"/>
            <a:ext cx="2540858" cy="101496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901" b="1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Crowd Platform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71310" y="5843034"/>
            <a:ext cx="144822" cy="317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901"/>
          </a:p>
        </p:txBody>
      </p:sp>
      <p:sp>
        <p:nvSpPr>
          <p:cNvPr id="10" name="TextBox 9"/>
          <p:cNvSpPr txBox="1"/>
          <p:nvPr/>
        </p:nvSpPr>
        <p:spPr>
          <a:xfrm>
            <a:off x="4210346" y="5857895"/>
            <a:ext cx="144822" cy="317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901"/>
          </a:p>
        </p:txBody>
      </p:sp>
      <p:sp>
        <p:nvSpPr>
          <p:cNvPr id="11" name="Rectangle 10"/>
          <p:cNvSpPr/>
          <p:nvPr/>
        </p:nvSpPr>
        <p:spPr>
          <a:xfrm>
            <a:off x="642569" y="2158246"/>
            <a:ext cx="1499236" cy="25566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Task Queue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26457" y="1271082"/>
            <a:ext cx="1571347" cy="59866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Client Application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957912" y="3642575"/>
            <a:ext cx="2066325" cy="1193638"/>
            <a:chOff x="3084168" y="4419724"/>
            <a:chExt cx="2495426" cy="1371966"/>
          </a:xfrm>
        </p:grpSpPr>
        <p:sp>
          <p:nvSpPr>
            <p:cNvPr id="86" name="Rectangle 85"/>
            <p:cNvSpPr/>
            <p:nvPr/>
          </p:nvSpPr>
          <p:spPr>
            <a:xfrm>
              <a:off x="3084168" y="4419724"/>
              <a:ext cx="2495426" cy="137196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901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Worker Pool</a:t>
              </a:r>
              <a:endParaRPr lang="en-US" sz="1901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3093126" y="4870190"/>
              <a:ext cx="2443893" cy="801691"/>
              <a:chOff x="3093126" y="4749872"/>
              <a:chExt cx="2443893" cy="801691"/>
            </a:xfrm>
          </p:grpSpPr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93126" y="4882035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17413" y="4882035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56351" y="4882035"/>
                <a:ext cx="463224" cy="463224"/>
              </a:xfrm>
              <a:prstGeom prst="rect">
                <a:avLst/>
              </a:prstGeom>
            </p:spPr>
          </p:pic>
          <p:grpSp>
            <p:nvGrpSpPr>
              <p:cNvPr id="91" name="Group 90"/>
              <p:cNvGrpSpPr/>
              <p:nvPr/>
            </p:nvGrpSpPr>
            <p:grpSpPr>
              <a:xfrm>
                <a:off x="4488079" y="4749873"/>
                <a:ext cx="487035" cy="801690"/>
                <a:chOff x="4197518" y="4749873"/>
                <a:chExt cx="487035" cy="801690"/>
              </a:xfrm>
            </p:grpSpPr>
            <p:pic>
              <p:nvPicPr>
                <p:cNvPr id="95" name="Picture 94"/>
                <p:cNvPicPr>
                  <a:picLocks noChangeAspect="1"/>
                </p:cNvPicPr>
                <p:nvPr/>
              </p:nvPicPr>
              <p:blipFill>
                <a:blip r:embed="rId2">
                  <a:alphaModFix amt="20000"/>
                </a:blip>
                <a:stretch>
                  <a:fillRect/>
                </a:stretch>
              </p:blipFill>
              <p:spPr>
                <a:xfrm>
                  <a:off x="4197518" y="4882035"/>
                  <a:ext cx="463225" cy="463224"/>
                </a:xfrm>
                <a:prstGeom prst="rect">
                  <a:avLst/>
                </a:prstGeom>
              </p:spPr>
            </p:pic>
            <p:sp>
              <p:nvSpPr>
                <p:cNvPr id="96" name="Rectangle 95"/>
                <p:cNvSpPr/>
                <p:nvPr/>
              </p:nvSpPr>
              <p:spPr>
                <a:xfrm>
                  <a:off x="4201233" y="4749873"/>
                  <a:ext cx="483320" cy="801690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426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  <p:grpSp>
            <p:nvGrpSpPr>
              <p:cNvPr id="92" name="Group 91"/>
              <p:cNvGrpSpPr/>
              <p:nvPr/>
            </p:nvGrpSpPr>
            <p:grpSpPr>
              <a:xfrm>
                <a:off x="5038354" y="4749872"/>
                <a:ext cx="498665" cy="801691"/>
                <a:chOff x="5038354" y="4749872"/>
                <a:chExt cx="498665" cy="801691"/>
              </a:xfrm>
            </p:grpSpPr>
            <p:pic>
              <p:nvPicPr>
                <p:cNvPr id="93" name="Picture 92"/>
                <p:cNvPicPr>
                  <a:picLocks noChangeAspect="1"/>
                </p:cNvPicPr>
                <p:nvPr/>
              </p:nvPicPr>
              <p:blipFill>
                <a:blip r:embed="rId2">
                  <a:alphaModFix amt="20000"/>
                </a:blip>
                <a:stretch>
                  <a:fillRect/>
                </a:stretch>
              </p:blipFill>
              <p:spPr>
                <a:xfrm>
                  <a:off x="5073795" y="4919106"/>
                  <a:ext cx="463224" cy="463224"/>
                </a:xfrm>
                <a:prstGeom prst="rect">
                  <a:avLst/>
                </a:prstGeom>
              </p:spPr>
            </p:pic>
            <p:sp>
              <p:nvSpPr>
                <p:cNvPr id="94" name="Rectangle 93"/>
                <p:cNvSpPr/>
                <p:nvPr/>
              </p:nvSpPr>
              <p:spPr>
                <a:xfrm>
                  <a:off x="5038354" y="4749872"/>
                  <a:ext cx="483320" cy="80169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426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</p:grpSp>
      </p:grpSp>
      <p:grpSp>
        <p:nvGrpSpPr>
          <p:cNvPr id="14" name="Group 13"/>
          <p:cNvGrpSpPr/>
          <p:nvPr/>
        </p:nvGrpSpPr>
        <p:grpSpPr>
          <a:xfrm rot="5400000">
            <a:off x="1853692" y="1920937"/>
            <a:ext cx="397774" cy="1632766"/>
            <a:chOff x="1019113" y="2476992"/>
            <a:chExt cx="457200" cy="2065479"/>
          </a:xfrm>
        </p:grpSpPr>
        <p:grpSp>
          <p:nvGrpSpPr>
            <p:cNvPr id="72" name="Group 71"/>
            <p:cNvGrpSpPr/>
            <p:nvPr/>
          </p:nvGrpSpPr>
          <p:grpSpPr>
            <a:xfrm>
              <a:off x="1019113" y="2476992"/>
              <a:ext cx="457200" cy="2065479"/>
              <a:chOff x="3759200" y="1450930"/>
              <a:chExt cx="914400" cy="3662937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3759200" y="23706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3759201" y="1450930"/>
                <a:ext cx="914398" cy="91440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3759200" y="32850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759200" y="41994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1081527" y="3522677"/>
              <a:ext cx="340337" cy="494432"/>
              <a:chOff x="1078418" y="3523995"/>
              <a:chExt cx="340337" cy="494432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 rot="16200000">
                <a:off x="993775" y="3635198"/>
                <a:ext cx="494432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T2</a:t>
                </a: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1081527" y="4038291"/>
              <a:ext cx="340337" cy="494431"/>
              <a:chOff x="1078418" y="3523991"/>
              <a:chExt cx="340337" cy="494431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 rot="16200000">
                <a:off x="993775" y="3635194"/>
                <a:ext cx="494431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T1</a:t>
                </a: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1081527" y="3007058"/>
              <a:ext cx="340337" cy="494432"/>
              <a:chOff x="1078418" y="3523993"/>
              <a:chExt cx="340337" cy="494432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 rot="16200000">
                <a:off x="993774" y="3635196"/>
                <a:ext cx="494432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T3</a:t>
                </a:r>
              </a:p>
            </p:txBody>
          </p:sp>
        </p:grpSp>
      </p:grpSp>
      <p:cxnSp>
        <p:nvCxnSpPr>
          <p:cNvPr id="15" name="Straight Arrow Connector 14"/>
          <p:cNvCxnSpPr/>
          <p:nvPr/>
        </p:nvCxnSpPr>
        <p:spPr>
          <a:xfrm flipH="1">
            <a:off x="727304" y="4722084"/>
            <a:ext cx="1205962" cy="1185215"/>
          </a:xfrm>
          <a:prstGeom prst="straightConnector1">
            <a:avLst/>
          </a:prstGeom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394318" y="5256575"/>
            <a:ext cx="1754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Worker Abandonment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42513" y="4867594"/>
            <a:ext cx="1458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Worker</a:t>
            </a:r>
          </a:p>
          <a:p>
            <a:pPr algn="ctr"/>
            <a:r>
              <a:rPr lang="en-US" b="1" dirty="0">
                <a:solidFill>
                  <a:srgbClr val="00B050"/>
                </a:solidFill>
              </a:rPr>
              <a:t>Recruitment</a:t>
            </a:r>
          </a:p>
        </p:txBody>
      </p:sp>
      <p:grpSp>
        <p:nvGrpSpPr>
          <p:cNvPr id="20" name="Group 19"/>
          <p:cNvGrpSpPr/>
          <p:nvPr/>
        </p:nvGrpSpPr>
        <p:grpSpPr>
          <a:xfrm rot="5400000">
            <a:off x="4394578" y="2745107"/>
            <a:ext cx="263622" cy="2970082"/>
            <a:chOff x="7027015" y="3740757"/>
            <a:chExt cx="175985" cy="1485201"/>
          </a:xfrm>
        </p:grpSpPr>
        <p:cxnSp>
          <p:nvCxnSpPr>
            <p:cNvPr id="59" name="Straight Arrow Connector 58"/>
            <p:cNvCxnSpPr/>
            <p:nvPr/>
          </p:nvCxnSpPr>
          <p:spPr>
            <a:xfrm flipH="1" flipV="1">
              <a:off x="7027015" y="3740757"/>
              <a:ext cx="4011" cy="1463039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 flipV="1">
              <a:off x="7198989" y="3762918"/>
              <a:ext cx="4011" cy="146304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1939265" y="1901427"/>
            <a:ext cx="145730" cy="596660"/>
            <a:chOff x="7026982" y="3740758"/>
            <a:chExt cx="175993" cy="1485198"/>
          </a:xfrm>
        </p:grpSpPr>
        <p:cxnSp>
          <p:nvCxnSpPr>
            <p:cNvPr id="57" name="Straight Arrow Connector 56"/>
            <p:cNvCxnSpPr/>
            <p:nvPr/>
          </p:nvCxnSpPr>
          <p:spPr>
            <a:xfrm flipH="1" flipV="1">
              <a:off x="7026982" y="3740758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H="1" flipV="1">
              <a:off x="7198964" y="3762916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>
          <a:xfrm>
            <a:off x="789853" y="1876732"/>
            <a:ext cx="1204667" cy="25105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Requests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14670" y="5317079"/>
            <a:ext cx="1754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Worker Abandonment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941397" y="2993546"/>
            <a:ext cx="145730" cy="596660"/>
            <a:chOff x="7026982" y="3740758"/>
            <a:chExt cx="175993" cy="1485198"/>
          </a:xfrm>
        </p:grpSpPr>
        <p:cxnSp>
          <p:nvCxnSpPr>
            <p:cNvPr id="45" name="Straight Arrow Connector 44"/>
            <p:cNvCxnSpPr/>
            <p:nvPr/>
          </p:nvCxnSpPr>
          <p:spPr>
            <a:xfrm flipH="1" flipV="1">
              <a:off x="7026982" y="3740758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 flipV="1">
              <a:off x="7198964" y="3762916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569803" y="5895591"/>
            <a:ext cx="2261017" cy="541047"/>
            <a:chOff x="2713134" y="6727148"/>
            <a:chExt cx="2730548" cy="621879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2713134" y="6728150"/>
              <a:ext cx="463224" cy="463224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2997149" y="6884801"/>
              <a:ext cx="463224" cy="463224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3281164" y="6728150"/>
              <a:ext cx="463224" cy="463224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3846753" y="6728150"/>
              <a:ext cx="463224" cy="463224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4130768" y="6884801"/>
              <a:ext cx="463224" cy="463224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4414783" y="6728150"/>
              <a:ext cx="463224" cy="463224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3562824" y="6885803"/>
              <a:ext cx="463224" cy="463224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4980458" y="6727148"/>
              <a:ext cx="463224" cy="46322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4696529" y="6884801"/>
              <a:ext cx="463224" cy="463224"/>
            </a:xfrm>
            <a:prstGeom prst="rect">
              <a:avLst/>
            </a:prstGeom>
          </p:spPr>
        </p:pic>
      </p:grpSp>
      <p:sp>
        <p:nvSpPr>
          <p:cNvPr id="134" name="Rectangle 133"/>
          <p:cNvSpPr/>
          <p:nvPr/>
        </p:nvSpPr>
        <p:spPr>
          <a:xfrm>
            <a:off x="6997781" y="2152343"/>
            <a:ext cx="1499236" cy="25566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Task Queue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6324923" y="1266003"/>
            <a:ext cx="1571347" cy="59866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Client Application</a:t>
            </a:r>
          </a:p>
        </p:txBody>
      </p:sp>
      <p:grpSp>
        <p:nvGrpSpPr>
          <p:cNvPr id="136" name="Group 135"/>
          <p:cNvGrpSpPr/>
          <p:nvPr/>
        </p:nvGrpSpPr>
        <p:grpSpPr>
          <a:xfrm>
            <a:off x="6056378" y="3637496"/>
            <a:ext cx="2066325" cy="1193638"/>
            <a:chOff x="3084168" y="4419724"/>
            <a:chExt cx="2495426" cy="1371966"/>
          </a:xfrm>
        </p:grpSpPr>
        <p:sp>
          <p:nvSpPr>
            <p:cNvPr id="137" name="Rectangle 136"/>
            <p:cNvSpPr/>
            <p:nvPr/>
          </p:nvSpPr>
          <p:spPr>
            <a:xfrm>
              <a:off x="3084168" y="4419724"/>
              <a:ext cx="2495426" cy="137196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901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Worker Pool</a:t>
              </a:r>
              <a:endParaRPr lang="en-US" sz="1901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138" name="Group 137"/>
            <p:cNvGrpSpPr/>
            <p:nvPr/>
          </p:nvGrpSpPr>
          <p:grpSpPr>
            <a:xfrm>
              <a:off x="3093126" y="4870190"/>
              <a:ext cx="2443893" cy="801691"/>
              <a:chOff x="3093126" y="4749872"/>
              <a:chExt cx="2443893" cy="801691"/>
            </a:xfrm>
          </p:grpSpPr>
          <p:pic>
            <p:nvPicPr>
              <p:cNvPr id="139" name="Picture 13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93126" y="4882035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140" name="Picture 13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17413" y="4882035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141" name="Picture 14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56351" y="4882035"/>
                <a:ext cx="463224" cy="463224"/>
              </a:xfrm>
              <a:prstGeom prst="rect">
                <a:avLst/>
              </a:prstGeom>
            </p:spPr>
          </p:pic>
          <p:grpSp>
            <p:nvGrpSpPr>
              <p:cNvPr id="142" name="Group 141"/>
              <p:cNvGrpSpPr/>
              <p:nvPr/>
            </p:nvGrpSpPr>
            <p:grpSpPr>
              <a:xfrm>
                <a:off x="4488079" y="4749873"/>
                <a:ext cx="487035" cy="801690"/>
                <a:chOff x="4197518" y="4749873"/>
                <a:chExt cx="487035" cy="801690"/>
              </a:xfrm>
            </p:grpSpPr>
            <p:pic>
              <p:nvPicPr>
                <p:cNvPr id="146" name="Picture 145"/>
                <p:cNvPicPr>
                  <a:picLocks noChangeAspect="1"/>
                </p:cNvPicPr>
                <p:nvPr/>
              </p:nvPicPr>
              <p:blipFill>
                <a:blip r:embed="rId2">
                  <a:alphaModFix amt="20000"/>
                </a:blip>
                <a:stretch>
                  <a:fillRect/>
                </a:stretch>
              </p:blipFill>
              <p:spPr>
                <a:xfrm>
                  <a:off x="4197518" y="4882035"/>
                  <a:ext cx="463225" cy="463224"/>
                </a:xfrm>
                <a:prstGeom prst="rect">
                  <a:avLst/>
                </a:prstGeom>
              </p:spPr>
            </p:pic>
            <p:sp>
              <p:nvSpPr>
                <p:cNvPr id="147" name="Rectangle 146"/>
                <p:cNvSpPr/>
                <p:nvPr/>
              </p:nvSpPr>
              <p:spPr>
                <a:xfrm>
                  <a:off x="4201233" y="4749873"/>
                  <a:ext cx="483320" cy="801690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426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  <p:grpSp>
            <p:nvGrpSpPr>
              <p:cNvPr id="143" name="Group 142"/>
              <p:cNvGrpSpPr/>
              <p:nvPr/>
            </p:nvGrpSpPr>
            <p:grpSpPr>
              <a:xfrm>
                <a:off x="5038354" y="4749872"/>
                <a:ext cx="498665" cy="801691"/>
                <a:chOff x="5038354" y="4749872"/>
                <a:chExt cx="498665" cy="801691"/>
              </a:xfrm>
            </p:grpSpPr>
            <p:pic>
              <p:nvPicPr>
                <p:cNvPr id="144" name="Picture 143"/>
                <p:cNvPicPr>
                  <a:picLocks noChangeAspect="1"/>
                </p:cNvPicPr>
                <p:nvPr/>
              </p:nvPicPr>
              <p:blipFill>
                <a:blip r:embed="rId2">
                  <a:alphaModFix amt="20000"/>
                </a:blip>
                <a:stretch>
                  <a:fillRect/>
                </a:stretch>
              </p:blipFill>
              <p:spPr>
                <a:xfrm>
                  <a:off x="5073795" y="4919106"/>
                  <a:ext cx="463224" cy="463224"/>
                </a:xfrm>
                <a:prstGeom prst="rect">
                  <a:avLst/>
                </a:prstGeom>
              </p:spPr>
            </p:pic>
            <p:sp>
              <p:nvSpPr>
                <p:cNvPr id="145" name="Rectangle 144"/>
                <p:cNvSpPr/>
                <p:nvPr/>
              </p:nvSpPr>
              <p:spPr>
                <a:xfrm>
                  <a:off x="5038354" y="4749872"/>
                  <a:ext cx="483320" cy="80169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426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</p:grpSp>
      </p:grpSp>
      <p:grpSp>
        <p:nvGrpSpPr>
          <p:cNvPr id="148" name="Group 147"/>
          <p:cNvGrpSpPr/>
          <p:nvPr/>
        </p:nvGrpSpPr>
        <p:grpSpPr>
          <a:xfrm rot="5400000">
            <a:off x="6952158" y="1915858"/>
            <a:ext cx="397774" cy="1632766"/>
            <a:chOff x="1019113" y="2476992"/>
            <a:chExt cx="457200" cy="2065479"/>
          </a:xfrm>
        </p:grpSpPr>
        <p:grpSp>
          <p:nvGrpSpPr>
            <p:cNvPr id="149" name="Group 148"/>
            <p:cNvGrpSpPr/>
            <p:nvPr/>
          </p:nvGrpSpPr>
          <p:grpSpPr>
            <a:xfrm>
              <a:off x="1019113" y="2476992"/>
              <a:ext cx="457200" cy="2065479"/>
              <a:chOff x="3759200" y="1450930"/>
              <a:chExt cx="914400" cy="3662937"/>
            </a:xfrm>
          </p:grpSpPr>
          <p:sp>
            <p:nvSpPr>
              <p:cNvPr id="159" name="Rectangle 158"/>
              <p:cNvSpPr/>
              <p:nvPr/>
            </p:nvSpPr>
            <p:spPr>
              <a:xfrm>
                <a:off x="3759200" y="23706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3759201" y="1450930"/>
                <a:ext cx="914398" cy="91440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3759200" y="32850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3759200" y="41994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>
              <a:off x="1081527" y="4038291"/>
              <a:ext cx="340337" cy="494431"/>
              <a:chOff x="1078418" y="3523991"/>
              <a:chExt cx="340337" cy="494431"/>
            </a:xfrm>
          </p:grpSpPr>
          <p:sp>
            <p:nvSpPr>
              <p:cNvPr id="155" name="Rectangle 154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6" name="TextBox 155"/>
              <p:cNvSpPr txBox="1"/>
              <p:nvPr/>
            </p:nvSpPr>
            <p:spPr>
              <a:xfrm rot="16200000">
                <a:off x="993775" y="3635194"/>
                <a:ext cx="494431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T1</a:t>
                </a:r>
              </a:p>
            </p:txBody>
          </p:sp>
        </p:grpSp>
      </p:grpSp>
      <p:grpSp>
        <p:nvGrpSpPr>
          <p:cNvPr id="163" name="Group 162"/>
          <p:cNvGrpSpPr/>
          <p:nvPr/>
        </p:nvGrpSpPr>
        <p:grpSpPr>
          <a:xfrm>
            <a:off x="7037731" y="1896348"/>
            <a:ext cx="145730" cy="596660"/>
            <a:chOff x="7026982" y="3740758"/>
            <a:chExt cx="175993" cy="1485198"/>
          </a:xfrm>
        </p:grpSpPr>
        <p:cxnSp>
          <p:nvCxnSpPr>
            <p:cNvPr id="164" name="Straight Arrow Connector 163"/>
            <p:cNvCxnSpPr/>
            <p:nvPr/>
          </p:nvCxnSpPr>
          <p:spPr>
            <a:xfrm flipH="1" flipV="1">
              <a:off x="7026982" y="3740758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 flipH="1" flipV="1">
              <a:off x="7198964" y="3762916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6" name="Rectangle 165"/>
          <p:cNvSpPr/>
          <p:nvPr/>
        </p:nvSpPr>
        <p:spPr>
          <a:xfrm>
            <a:off x="7043726" y="1884137"/>
            <a:ext cx="1204667" cy="25105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Requests</a:t>
            </a:r>
          </a:p>
        </p:txBody>
      </p:sp>
      <p:grpSp>
        <p:nvGrpSpPr>
          <p:cNvPr id="167" name="Group 166"/>
          <p:cNvGrpSpPr/>
          <p:nvPr/>
        </p:nvGrpSpPr>
        <p:grpSpPr>
          <a:xfrm>
            <a:off x="7039863" y="2988467"/>
            <a:ext cx="145730" cy="596660"/>
            <a:chOff x="7026982" y="3740758"/>
            <a:chExt cx="175993" cy="1485198"/>
          </a:xfrm>
        </p:grpSpPr>
        <p:cxnSp>
          <p:nvCxnSpPr>
            <p:cNvPr id="168" name="Straight Arrow Connector 167"/>
            <p:cNvCxnSpPr/>
            <p:nvPr/>
          </p:nvCxnSpPr>
          <p:spPr>
            <a:xfrm flipH="1" flipV="1">
              <a:off x="7026982" y="3740758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/>
            <p:nvPr/>
          </p:nvCxnSpPr>
          <p:spPr>
            <a:xfrm flipH="1" flipV="1">
              <a:off x="7198964" y="3762916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/>
          <p:cNvGrpSpPr/>
          <p:nvPr/>
        </p:nvGrpSpPr>
        <p:grpSpPr>
          <a:xfrm>
            <a:off x="2609234" y="4727448"/>
            <a:ext cx="3925532" cy="800342"/>
            <a:chOff x="2634930" y="4727448"/>
            <a:chExt cx="3925532" cy="800342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2634930" y="4729273"/>
              <a:ext cx="1296150" cy="798517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5262014" y="4727448"/>
              <a:ext cx="1298448" cy="795528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/>
          <p:nvPr/>
        </p:nvCxnSpPr>
        <p:spPr>
          <a:xfrm rot="10800000" flipH="1" flipV="1">
            <a:off x="7129643" y="4718304"/>
            <a:ext cx="1207008" cy="1188720"/>
          </a:xfrm>
          <a:prstGeom prst="straightConnector1">
            <a:avLst/>
          </a:prstGeom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9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Conclusion: performant crowd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79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398295" y="1495203"/>
            <a:ext cx="2334514" cy="1441314"/>
            <a:chOff x="1776658" y="1294780"/>
            <a:chExt cx="2334514" cy="1441314"/>
          </a:xfrm>
        </p:grpSpPr>
        <p:sp>
          <p:nvSpPr>
            <p:cNvPr id="14" name="TextBox 13"/>
            <p:cNvSpPr txBox="1"/>
            <p:nvPr/>
          </p:nvSpPr>
          <p:spPr>
            <a:xfrm>
              <a:off x="1776658" y="2274429"/>
              <a:ext cx="2334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Data Analysts</a:t>
              </a:r>
              <a:endParaRPr lang="en-US" sz="2400" dirty="0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87" t="27797" r="19046" b="57535"/>
            <a:stretch/>
          </p:blipFill>
          <p:spPr>
            <a:xfrm>
              <a:off x="2440995" y="1294780"/>
              <a:ext cx="1005840" cy="1005840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4340786" y="1523056"/>
            <a:ext cx="3568989" cy="1393450"/>
            <a:chOff x="3722212" y="1305793"/>
            <a:chExt cx="3568989" cy="1393450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00" t="7702" r="8054" b="18696"/>
            <a:stretch/>
          </p:blipFill>
          <p:spPr>
            <a:xfrm>
              <a:off x="4946597" y="1305793"/>
              <a:ext cx="1120220" cy="976339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3722212" y="2237578"/>
              <a:ext cx="3568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Automated Applications</a:t>
              </a:r>
              <a:endParaRPr lang="en-US" sz="2400" dirty="0"/>
            </a:p>
          </p:txBody>
        </p:sp>
      </p:grpSp>
      <p:sp>
        <p:nvSpPr>
          <p:cNvPr id="31" name="Rectangle 30"/>
          <p:cNvSpPr/>
          <p:nvPr/>
        </p:nvSpPr>
        <p:spPr>
          <a:xfrm>
            <a:off x="3056777" y="5631943"/>
            <a:ext cx="3068503" cy="116660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  <a:ea typeface="Gill Sans" charset="0"/>
                <a:cs typeface="Gill Sans" charset="0"/>
              </a:rPr>
              <a:t>Crowd Platform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3225747" y="6120473"/>
            <a:ext cx="2730548" cy="621879"/>
            <a:chOff x="2713134" y="6727148"/>
            <a:chExt cx="2730548" cy="621879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2713134" y="6728150"/>
              <a:ext cx="463224" cy="463224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2997149" y="6884801"/>
              <a:ext cx="463224" cy="463224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3281164" y="6728150"/>
              <a:ext cx="463224" cy="463224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3846753" y="6728150"/>
              <a:ext cx="463224" cy="463224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4130768" y="6884801"/>
              <a:ext cx="463224" cy="463224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4414783" y="6728150"/>
              <a:ext cx="463224" cy="463224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3562824" y="6885803"/>
              <a:ext cx="463224" cy="463224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4980458" y="6727148"/>
              <a:ext cx="463224" cy="463224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4696529" y="6884801"/>
              <a:ext cx="463224" cy="463224"/>
            </a:xfrm>
            <a:prstGeom prst="rect">
              <a:avLst/>
            </a:prstGeom>
          </p:spPr>
        </p:pic>
      </p:grpSp>
      <p:sp>
        <p:nvSpPr>
          <p:cNvPr id="43" name="Rectangle 42"/>
          <p:cNvSpPr/>
          <p:nvPr/>
        </p:nvSpPr>
        <p:spPr>
          <a:xfrm>
            <a:off x="2017520" y="3474474"/>
            <a:ext cx="5389532" cy="1569660"/>
          </a:xfrm>
          <a:prstGeom prst="rect">
            <a:avLst/>
          </a:prstGeom>
          <a:solidFill>
            <a:schemeClr val="bg1"/>
          </a:solidFill>
          <a:ln w="38100" cmpd="sng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I</a:t>
            </a:r>
            <a:r>
              <a:rPr lang="en-US" sz="3200" b="1" dirty="0" smtClean="0">
                <a:solidFill>
                  <a:schemeClr val="accent1"/>
                </a:solidFill>
              </a:rPr>
              <a:t>nteractive</a:t>
            </a:r>
            <a:r>
              <a:rPr lang="en-US" sz="3200" dirty="0" smtClean="0">
                <a:solidFill>
                  <a:schemeClr val="accent1"/>
                </a:solidFill>
              </a:rPr>
              <a:t> </a:t>
            </a:r>
            <a:r>
              <a:rPr lang="en-US" sz="3200" dirty="0"/>
              <a:t>timescales</a:t>
            </a:r>
          </a:p>
          <a:p>
            <a:pPr algn="ctr"/>
            <a:r>
              <a:rPr lang="en-US" sz="3200" b="1" dirty="0">
                <a:solidFill>
                  <a:srgbClr val="4F81BD"/>
                </a:solidFill>
              </a:rPr>
              <a:t>R</a:t>
            </a:r>
            <a:r>
              <a:rPr lang="en-US" sz="3200" b="1" dirty="0" smtClean="0">
                <a:solidFill>
                  <a:srgbClr val="4F81BD"/>
                </a:solidFill>
              </a:rPr>
              <a:t>eliable </a:t>
            </a:r>
            <a:r>
              <a:rPr lang="en-US" sz="3200" dirty="0"/>
              <a:t>response times</a:t>
            </a:r>
          </a:p>
          <a:p>
            <a:pPr algn="ctr"/>
            <a:r>
              <a:rPr lang="en-US" sz="3200" dirty="0"/>
              <a:t>For </a:t>
            </a:r>
            <a:r>
              <a:rPr lang="en-US" sz="3200" b="1" dirty="0" smtClean="0">
                <a:solidFill>
                  <a:schemeClr val="accent1"/>
                </a:solidFill>
              </a:rPr>
              <a:t>many</a:t>
            </a:r>
            <a:r>
              <a:rPr lang="en-US" sz="3200" dirty="0" smtClean="0">
                <a:solidFill>
                  <a:schemeClr val="accent1"/>
                </a:solidFill>
              </a:rPr>
              <a:t> </a:t>
            </a:r>
            <a:r>
              <a:rPr lang="en-US" sz="3200" b="1" dirty="0" smtClean="0">
                <a:solidFill>
                  <a:srgbClr val="4F81BD"/>
                </a:solidFill>
              </a:rPr>
              <a:t>applications</a:t>
            </a:r>
            <a:endParaRPr lang="en-US" sz="3200" b="1" dirty="0">
              <a:solidFill>
                <a:srgbClr val="4F81BD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2478603" y="2959387"/>
            <a:ext cx="175993" cy="457200"/>
            <a:chOff x="7026982" y="3740758"/>
            <a:chExt cx="175993" cy="1485198"/>
          </a:xfrm>
        </p:grpSpPr>
        <p:cxnSp>
          <p:nvCxnSpPr>
            <p:cNvPr id="45" name="Straight Arrow Connector 44"/>
            <p:cNvCxnSpPr/>
            <p:nvPr/>
          </p:nvCxnSpPr>
          <p:spPr>
            <a:xfrm flipH="1" flipV="1">
              <a:off x="7026982" y="3740758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 flipV="1">
              <a:off x="7198964" y="3762916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/>
          <p:cNvSpPr/>
          <p:nvPr/>
        </p:nvSpPr>
        <p:spPr>
          <a:xfrm>
            <a:off x="1397390" y="3015324"/>
            <a:ext cx="1081213" cy="30578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ea typeface="Gill Sans" charset="0"/>
                <a:cs typeface="Gill Sans" charset="0"/>
              </a:rPr>
              <a:t>Requests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4586616" y="5106028"/>
            <a:ext cx="175993" cy="457200"/>
            <a:chOff x="7026982" y="3740758"/>
            <a:chExt cx="175993" cy="1485198"/>
          </a:xfrm>
        </p:grpSpPr>
        <p:cxnSp>
          <p:nvCxnSpPr>
            <p:cNvPr id="49" name="Straight Arrow Connector 48"/>
            <p:cNvCxnSpPr/>
            <p:nvPr/>
          </p:nvCxnSpPr>
          <p:spPr>
            <a:xfrm flipH="1" flipV="1">
              <a:off x="7026982" y="3740758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H="1" flipV="1">
              <a:off x="7198964" y="3762916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5977771" y="2967572"/>
            <a:ext cx="175993" cy="457200"/>
            <a:chOff x="7026982" y="3740758"/>
            <a:chExt cx="175993" cy="1485198"/>
          </a:xfrm>
        </p:grpSpPr>
        <p:cxnSp>
          <p:nvCxnSpPr>
            <p:cNvPr id="52" name="Straight Arrow Connector 51"/>
            <p:cNvCxnSpPr/>
            <p:nvPr/>
          </p:nvCxnSpPr>
          <p:spPr>
            <a:xfrm flipH="1" flipV="1">
              <a:off x="7026982" y="3740758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H="1" flipV="1">
              <a:off x="7198964" y="3762916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angle 53"/>
          <p:cNvSpPr/>
          <p:nvPr/>
        </p:nvSpPr>
        <p:spPr>
          <a:xfrm>
            <a:off x="6178329" y="3039868"/>
            <a:ext cx="1081213" cy="30578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ea typeface="Gill Sans" charset="0"/>
                <a:cs typeface="Gill Sans" charset="0"/>
              </a:rPr>
              <a:t>Requests</a:t>
            </a:r>
          </a:p>
        </p:txBody>
      </p:sp>
      <p:sp>
        <p:nvSpPr>
          <p:cNvPr id="55" name="Rectangle 54"/>
          <p:cNvSpPr/>
          <p:nvPr/>
        </p:nvSpPr>
        <p:spPr>
          <a:xfrm>
            <a:off x="4611813" y="5173473"/>
            <a:ext cx="1081213" cy="30578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ea typeface="Gill Sans" charset="0"/>
                <a:cs typeface="Gill Sans" charset="0"/>
              </a:rPr>
              <a:t>Tasks</a:t>
            </a:r>
            <a:endParaRPr lang="en-US" dirty="0">
              <a:solidFill>
                <a:schemeClr val="bg1">
                  <a:lumMod val="50000"/>
                </a:schemeClr>
              </a:solidFill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7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riol Bold"/>
                <a:cs typeface="Bariol Bold"/>
              </a:rPr>
              <a:t>Enter the </a:t>
            </a:r>
            <a:r>
              <a:rPr lang="en-US" dirty="0" err="1" smtClean="0">
                <a:latin typeface="Bariol Bold"/>
                <a:cs typeface="Bariol Bold"/>
              </a:rPr>
              <a:t>microtask</a:t>
            </a:r>
            <a:endParaRPr lang="en-US" dirty="0">
              <a:latin typeface="Bariol Bold"/>
              <a:cs typeface="Bariol Bol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114365" y="1412388"/>
            <a:ext cx="3572435" cy="2229157"/>
            <a:chOff x="640862" y="2015940"/>
            <a:chExt cx="8229600" cy="4525963"/>
          </a:xfrm>
        </p:grpSpPr>
        <p:pic>
          <p:nvPicPr>
            <p:cNvPr id="15" name="Content Placeholder 3"/>
            <p:cNvPicPr>
              <a:picLocks noChangeAspect="1"/>
            </p:cNvPicPr>
            <p:nvPr/>
          </p:nvPicPr>
          <p:blipFill>
            <a:blip r:embed="rId3"/>
            <a:srcRect t="6003" b="6003"/>
            <a:stretch>
              <a:fillRect/>
            </a:stretch>
          </p:blipFill>
          <p:spPr>
            <a:xfrm>
              <a:off x="640862" y="2015940"/>
              <a:ext cx="8229600" cy="4525963"/>
            </a:xfrm>
            <a:prstGeom prst="rect">
              <a:avLst/>
            </a:prstGeom>
          </p:spPr>
        </p:pic>
        <p:sp>
          <p:nvSpPr>
            <p:cNvPr id="16" name="Rounded Rectangle 15"/>
            <p:cNvSpPr/>
            <p:nvPr/>
          </p:nvSpPr>
          <p:spPr>
            <a:xfrm>
              <a:off x="6916616" y="5206349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580923" y="4467795"/>
              <a:ext cx="1289539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Gotham Bold"/>
                  <a:cs typeface="Gotham Bold"/>
                </a:rPr>
                <a:t>YES</a:t>
              </a:r>
              <a:endParaRPr lang="en-US" sz="1200" dirty="0">
                <a:latin typeface="Gotham Bold"/>
                <a:cs typeface="Gotham Bold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580923" y="5206349"/>
              <a:ext cx="1289539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Gotham Bold"/>
                  <a:cs typeface="Gotham Bold"/>
                </a:rPr>
                <a:t>NO</a:t>
              </a:r>
              <a:endParaRPr lang="en-US" sz="1200" dirty="0">
                <a:latin typeface="Gotham Bold"/>
                <a:cs typeface="Gotham Bold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6934566" y="4467795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78121" y="4278922"/>
              <a:ext cx="587469" cy="6122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pic>
      </p:grpSp>
      <p:grpSp>
        <p:nvGrpSpPr>
          <p:cNvPr id="7" name="Group 6"/>
          <p:cNvGrpSpPr/>
          <p:nvPr/>
        </p:nvGrpSpPr>
        <p:grpSpPr>
          <a:xfrm>
            <a:off x="677856" y="1412388"/>
            <a:ext cx="4215854" cy="2457649"/>
            <a:chOff x="169326" y="1492582"/>
            <a:chExt cx="4215854" cy="2457649"/>
          </a:xfrm>
        </p:grpSpPr>
        <p:sp>
          <p:nvSpPr>
            <p:cNvPr id="21" name="Content Placeholder 2"/>
            <p:cNvSpPr txBox="1">
              <a:spLocks/>
            </p:cNvSpPr>
            <p:nvPr/>
          </p:nvSpPr>
          <p:spPr>
            <a:xfrm>
              <a:off x="169326" y="1492582"/>
              <a:ext cx="4215854" cy="62126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b="1" dirty="0" smtClean="0">
                  <a:cs typeface="Bariol Bold"/>
                </a:rPr>
                <a:t>In the literature:</a:t>
              </a:r>
            </a:p>
          </p:txBody>
        </p:sp>
        <p:sp>
          <p:nvSpPr>
            <p:cNvPr id="28" name="Content Placeholder 2"/>
            <p:cNvSpPr txBox="1">
              <a:spLocks/>
            </p:cNvSpPr>
            <p:nvPr/>
          </p:nvSpPr>
          <p:spPr>
            <a:xfrm>
              <a:off x="169326" y="2113848"/>
              <a:ext cx="3815080" cy="1836383"/>
            </a:xfrm>
            <a:prstGeom prst="rect">
              <a:avLst/>
            </a:prstGeom>
          </p:spPr>
          <p:txBody>
            <a:bodyPr/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 err="1" smtClean="0">
                  <a:latin typeface="Bariol Regular"/>
                  <a:cs typeface="Bariol Regular"/>
                </a:rPr>
                <a:t>CrowdDB</a:t>
              </a:r>
              <a:r>
                <a:rPr lang="en-US" dirty="0" smtClean="0">
                  <a:latin typeface="Bariol Regular"/>
                  <a:cs typeface="Bariol Regular"/>
                </a:rPr>
                <a:t>, Deco, </a:t>
              </a:r>
              <a:r>
                <a:rPr lang="en-US" dirty="0" err="1" smtClean="0">
                  <a:latin typeface="Bariol Regular"/>
                  <a:cs typeface="Bariol Regular"/>
                </a:rPr>
                <a:t>Qurk</a:t>
              </a:r>
              <a:r>
                <a:rPr lang="en-US" dirty="0" smtClean="0">
                  <a:latin typeface="Bariol Regular"/>
                  <a:cs typeface="Bariol Regular"/>
                </a:rPr>
                <a:t>, </a:t>
              </a:r>
            </a:p>
            <a:p>
              <a:pPr marL="0" indent="0">
                <a:buNone/>
              </a:pPr>
              <a:r>
                <a:rPr lang="en-US" dirty="0" smtClean="0">
                  <a:latin typeface="Bariol Regular"/>
                  <a:cs typeface="Bariol Regular"/>
                </a:rPr>
                <a:t>Corleone, </a:t>
              </a:r>
              <a:r>
                <a:rPr lang="en-US" dirty="0" err="1" smtClean="0">
                  <a:latin typeface="Bariol Regular"/>
                  <a:cs typeface="Bariol Regular"/>
                </a:rPr>
                <a:t>CrowdER</a:t>
              </a:r>
              <a:r>
                <a:rPr lang="en-US" dirty="0" smtClean="0">
                  <a:latin typeface="Bariol Regular"/>
                  <a:cs typeface="Bariol Regular"/>
                </a:rPr>
                <a:t>, </a:t>
              </a:r>
            </a:p>
            <a:p>
              <a:pPr marL="0" indent="0">
                <a:buNone/>
              </a:pPr>
              <a:r>
                <a:rPr lang="en-US" dirty="0" err="1" smtClean="0">
                  <a:latin typeface="Bariol Regular"/>
                  <a:cs typeface="Bariol Regular"/>
                </a:rPr>
                <a:t>DataTamer</a:t>
              </a:r>
              <a:r>
                <a:rPr lang="en-US" dirty="0" smtClean="0">
                  <a:latin typeface="Bariol Regular"/>
                  <a:cs typeface="Bariol Regular"/>
                </a:rPr>
                <a:t>, Usher, …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465218" y="4257561"/>
            <a:ext cx="6213564" cy="1716142"/>
            <a:chOff x="1534282" y="3935998"/>
            <a:chExt cx="6213564" cy="171614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/>
            <a:srcRect b="10951"/>
            <a:stretch/>
          </p:blipFill>
          <p:spPr>
            <a:xfrm>
              <a:off x="1534282" y="4051175"/>
              <a:ext cx="3974172" cy="1600965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65993" y="3935998"/>
              <a:ext cx="2181853" cy="1679004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3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(especially my committee: Mike Franklin, Ken Goldberg, Joe </a:t>
            </a:r>
            <a:r>
              <a:rPr lang="en-US" dirty="0" err="1" smtClean="0"/>
              <a:t>Hellerstein</a:t>
            </a:r>
            <a:r>
              <a:rPr lang="en-US" dirty="0" smtClean="0"/>
              <a:t>, and Tom Griffiths)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80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038" y="2960512"/>
            <a:ext cx="5365923" cy="35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6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50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60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Latency and quality control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57200" y="1500236"/>
            <a:ext cx="1659071" cy="1060613"/>
            <a:chOff x="640862" y="2015940"/>
            <a:chExt cx="8229600" cy="4525963"/>
          </a:xfrm>
        </p:grpSpPr>
        <p:pic>
          <p:nvPicPr>
            <p:cNvPr id="9" name="Content Placeholder 3"/>
            <p:cNvPicPr>
              <a:picLocks noChangeAspect="1"/>
            </p:cNvPicPr>
            <p:nvPr/>
          </p:nvPicPr>
          <p:blipFill>
            <a:blip r:embed="rId2"/>
            <a:srcRect t="6003" b="6003"/>
            <a:stretch>
              <a:fillRect/>
            </a:stretch>
          </p:blipFill>
          <p:spPr>
            <a:xfrm>
              <a:off x="640862" y="2015940"/>
              <a:ext cx="8229600" cy="4525963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>
            <a:xfrm>
              <a:off x="6916616" y="5206349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80921" y="4467796"/>
              <a:ext cx="1289541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Gotham Bold"/>
                  <a:cs typeface="Gotham Bold"/>
                </a:rPr>
                <a:t>Y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580923" y="5206349"/>
              <a:ext cx="1289539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Gotham Bold"/>
                  <a:cs typeface="Gotham Bold"/>
                </a:rPr>
                <a:t>N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6934566" y="4467795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2286001" y="1766453"/>
            <a:ext cx="1743364" cy="46899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286001" y="2857527"/>
            <a:ext cx="2055090" cy="46899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286001" y="3961531"/>
            <a:ext cx="2493816" cy="46899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286001" y="4979913"/>
            <a:ext cx="2470726" cy="46899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779817" y="1500236"/>
            <a:ext cx="0" cy="5161491"/>
          </a:xfrm>
          <a:prstGeom prst="line">
            <a:avLst/>
          </a:prstGeom>
          <a:ln w="5715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ross 5"/>
          <p:cNvSpPr/>
          <p:nvPr/>
        </p:nvSpPr>
        <p:spPr>
          <a:xfrm rot="2616182">
            <a:off x="4322617" y="3738829"/>
            <a:ext cx="914400" cy="914400"/>
          </a:xfrm>
          <a:prstGeom prst="plus">
            <a:avLst>
              <a:gd name="adj" fmla="val 35101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457200" y="2560849"/>
            <a:ext cx="1659071" cy="1060613"/>
            <a:chOff x="640862" y="2015940"/>
            <a:chExt cx="8229600" cy="4525963"/>
          </a:xfrm>
        </p:grpSpPr>
        <p:pic>
          <p:nvPicPr>
            <p:cNvPr id="51" name="Content Placeholder 3"/>
            <p:cNvPicPr>
              <a:picLocks noChangeAspect="1"/>
            </p:cNvPicPr>
            <p:nvPr/>
          </p:nvPicPr>
          <p:blipFill>
            <a:blip r:embed="rId2"/>
            <a:srcRect t="6003" b="6003"/>
            <a:stretch>
              <a:fillRect/>
            </a:stretch>
          </p:blipFill>
          <p:spPr>
            <a:xfrm>
              <a:off x="640862" y="2015940"/>
              <a:ext cx="8229600" cy="4525963"/>
            </a:xfrm>
            <a:prstGeom prst="rect">
              <a:avLst/>
            </a:prstGeom>
          </p:spPr>
        </p:pic>
        <p:sp>
          <p:nvSpPr>
            <p:cNvPr id="52" name="Rounded Rectangle 51"/>
            <p:cNvSpPr/>
            <p:nvPr/>
          </p:nvSpPr>
          <p:spPr>
            <a:xfrm>
              <a:off x="6916616" y="5206349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580921" y="4467796"/>
              <a:ext cx="1289541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Gotham Bold"/>
                  <a:cs typeface="Gotham Bold"/>
                </a:rPr>
                <a:t>Y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580923" y="5206349"/>
              <a:ext cx="1289539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Gotham Bold"/>
                  <a:cs typeface="Gotham Bold"/>
                </a:rPr>
                <a:t>N</a:t>
              </a: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6934566" y="4467795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57200" y="3621462"/>
            <a:ext cx="1659071" cy="1060613"/>
            <a:chOff x="640862" y="2015940"/>
            <a:chExt cx="8229600" cy="4525963"/>
          </a:xfrm>
        </p:grpSpPr>
        <p:pic>
          <p:nvPicPr>
            <p:cNvPr id="57" name="Content Placeholder 3"/>
            <p:cNvPicPr>
              <a:picLocks noChangeAspect="1"/>
            </p:cNvPicPr>
            <p:nvPr/>
          </p:nvPicPr>
          <p:blipFill>
            <a:blip r:embed="rId2"/>
            <a:srcRect t="6003" b="6003"/>
            <a:stretch>
              <a:fillRect/>
            </a:stretch>
          </p:blipFill>
          <p:spPr>
            <a:xfrm>
              <a:off x="640862" y="2015940"/>
              <a:ext cx="8229600" cy="4525963"/>
            </a:xfrm>
            <a:prstGeom prst="rect">
              <a:avLst/>
            </a:prstGeom>
          </p:spPr>
        </p:pic>
        <p:sp>
          <p:nvSpPr>
            <p:cNvPr id="58" name="Rounded Rectangle 57"/>
            <p:cNvSpPr/>
            <p:nvPr/>
          </p:nvSpPr>
          <p:spPr>
            <a:xfrm>
              <a:off x="6916616" y="5206349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7580921" y="4467796"/>
              <a:ext cx="1289541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Gotham Bold"/>
                  <a:cs typeface="Gotham Bold"/>
                </a:rPr>
                <a:t>Y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580923" y="5206349"/>
              <a:ext cx="1289539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Gotham Bold"/>
                  <a:cs typeface="Gotham Bold"/>
                </a:rPr>
                <a:t>N</a:t>
              </a: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6934566" y="4467795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57200" y="4679007"/>
            <a:ext cx="1659071" cy="1060613"/>
            <a:chOff x="640862" y="2015940"/>
            <a:chExt cx="8229600" cy="4525963"/>
          </a:xfrm>
        </p:grpSpPr>
        <p:pic>
          <p:nvPicPr>
            <p:cNvPr id="63" name="Content Placeholder 3"/>
            <p:cNvPicPr>
              <a:picLocks noChangeAspect="1"/>
            </p:cNvPicPr>
            <p:nvPr/>
          </p:nvPicPr>
          <p:blipFill>
            <a:blip r:embed="rId2"/>
            <a:srcRect t="6003" b="6003"/>
            <a:stretch>
              <a:fillRect/>
            </a:stretch>
          </p:blipFill>
          <p:spPr>
            <a:xfrm>
              <a:off x="640862" y="2015940"/>
              <a:ext cx="8229600" cy="4525963"/>
            </a:xfrm>
            <a:prstGeom prst="rect">
              <a:avLst/>
            </a:prstGeom>
          </p:spPr>
        </p:pic>
        <p:sp>
          <p:nvSpPr>
            <p:cNvPr id="64" name="Rounded Rectangle 63"/>
            <p:cNvSpPr/>
            <p:nvPr/>
          </p:nvSpPr>
          <p:spPr>
            <a:xfrm>
              <a:off x="6916616" y="5206349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580921" y="4467796"/>
              <a:ext cx="1289541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Gotham Bold"/>
                  <a:cs typeface="Gotham Bold"/>
                </a:rPr>
                <a:t>Y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580923" y="5206349"/>
              <a:ext cx="1289539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Gotham Bold"/>
                  <a:cs typeface="Gotham Bold"/>
                </a:rPr>
                <a:t>N</a:t>
              </a:r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6934566" y="4467795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" y="5729994"/>
            <a:ext cx="1659071" cy="1060613"/>
            <a:chOff x="640862" y="2015940"/>
            <a:chExt cx="8229600" cy="4525963"/>
          </a:xfrm>
        </p:grpSpPr>
        <p:pic>
          <p:nvPicPr>
            <p:cNvPr id="69" name="Content Placeholder 3"/>
            <p:cNvPicPr>
              <a:picLocks noChangeAspect="1"/>
            </p:cNvPicPr>
            <p:nvPr/>
          </p:nvPicPr>
          <p:blipFill>
            <a:blip r:embed="rId2"/>
            <a:srcRect t="6003" b="6003"/>
            <a:stretch>
              <a:fillRect/>
            </a:stretch>
          </p:blipFill>
          <p:spPr>
            <a:xfrm>
              <a:off x="640862" y="2015940"/>
              <a:ext cx="8229600" cy="4525963"/>
            </a:xfrm>
            <a:prstGeom prst="rect">
              <a:avLst/>
            </a:prstGeom>
          </p:spPr>
        </p:pic>
        <p:sp>
          <p:nvSpPr>
            <p:cNvPr id="70" name="Rounded Rectangle 69"/>
            <p:cNvSpPr/>
            <p:nvPr/>
          </p:nvSpPr>
          <p:spPr>
            <a:xfrm>
              <a:off x="6916616" y="5206349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7580921" y="4467796"/>
              <a:ext cx="1289541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Gotham Bold"/>
                  <a:cs typeface="Gotham Bold"/>
                </a:rPr>
                <a:t>Y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7580923" y="5206349"/>
              <a:ext cx="1289539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Gotham Bold"/>
                  <a:cs typeface="Gotham Bold"/>
                </a:rPr>
                <a:t>N</a:t>
              </a: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6934566" y="4467795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Rectangle 80"/>
          <p:cNvSpPr/>
          <p:nvPr/>
        </p:nvSpPr>
        <p:spPr>
          <a:xfrm>
            <a:off x="2286002" y="6070063"/>
            <a:ext cx="2493816" cy="46899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Cross 81"/>
          <p:cNvSpPr/>
          <p:nvPr/>
        </p:nvSpPr>
        <p:spPr>
          <a:xfrm rot="2616182">
            <a:off x="4322618" y="5847361"/>
            <a:ext cx="914400" cy="914400"/>
          </a:xfrm>
          <a:prstGeom prst="plus">
            <a:avLst>
              <a:gd name="adj" fmla="val 35101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761182" y="2397949"/>
            <a:ext cx="305954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Techniques are complimentary, but can get expensive!</a:t>
            </a:r>
            <a:endParaRPr lang="en-US" sz="32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67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from Data Cleaning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291783" y="1870213"/>
            <a:ext cx="5237840" cy="8276"/>
          </a:xfrm>
          <a:prstGeom prst="straightConnector1">
            <a:avLst/>
          </a:prstGeom>
          <a:solidFill>
            <a:srgbClr val="D5B9C5"/>
          </a:solidFill>
          <a:ln w="28575" cmpd="sng">
            <a:solidFill>
              <a:srgbClr val="F80068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15140" y="1605282"/>
            <a:ext cx="1256053" cy="351045"/>
          </a:xfrm>
          <a:prstGeom prst="rect">
            <a:avLst/>
          </a:prstGeom>
          <a:noFill/>
        </p:spPr>
        <p:txBody>
          <a:bodyPr wrap="none" lIns="91421" tIns="45710" rIns="91421" bIns="45710" rtlCol="0">
            <a:spAutoFit/>
          </a:bodyPr>
          <a:lstStyle/>
          <a:p>
            <a:r>
              <a:rPr lang="en-US" sz="2400" dirty="0" smtClean="0">
                <a:latin typeface="Gill Sans"/>
                <a:cs typeface="Gill Sans"/>
              </a:rPr>
              <a:t>webpages</a:t>
            </a:r>
            <a:endParaRPr lang="en-US" sz="2400" dirty="0"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97598" y="1594087"/>
            <a:ext cx="1189202" cy="351045"/>
          </a:xfrm>
          <a:prstGeom prst="rect">
            <a:avLst/>
          </a:prstGeom>
          <a:noFill/>
        </p:spPr>
        <p:txBody>
          <a:bodyPr wrap="none" lIns="91421" tIns="45710" rIns="91421" bIns="45710" rtlCol="0">
            <a:spAutoFit/>
          </a:bodyPr>
          <a:lstStyle/>
          <a:p>
            <a:r>
              <a:rPr lang="en-US" sz="2400" dirty="0" smtClean="0">
                <a:latin typeface="Gill Sans"/>
                <a:cs typeface="Gill Sans"/>
              </a:rPr>
              <a:t>Count(*)</a:t>
            </a:r>
            <a:endParaRPr lang="en-US" sz="2400" dirty="0">
              <a:latin typeface="Gill Sans"/>
              <a:cs typeface="Gill San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87391" y="1505597"/>
            <a:ext cx="850385" cy="914238"/>
            <a:chOff x="2788071" y="3667460"/>
            <a:chExt cx="936720" cy="1202277"/>
          </a:xfrm>
        </p:grpSpPr>
        <p:sp>
          <p:nvSpPr>
            <p:cNvPr id="14" name="Rectangle 13"/>
            <p:cNvSpPr/>
            <p:nvPr/>
          </p:nvSpPr>
          <p:spPr>
            <a:xfrm>
              <a:off x="2788071" y="3667460"/>
              <a:ext cx="936720" cy="928401"/>
            </a:xfrm>
            <a:prstGeom prst="rect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Gill Sans"/>
                <a:cs typeface="Gill San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788071" y="4500425"/>
              <a:ext cx="936720" cy="369312"/>
            </a:xfrm>
            <a:prstGeom prst="rect">
              <a:avLst/>
            </a:prstGeom>
            <a:noFill/>
          </p:spPr>
          <p:txBody>
            <a:bodyPr wrap="square" lIns="91421" tIns="45710" rIns="91421" bIns="45710" rtlCol="0">
              <a:spAutoFit/>
            </a:bodyPr>
            <a:lstStyle/>
            <a:p>
              <a:pPr algn="ctr"/>
              <a:r>
                <a:rPr lang="en-US" dirty="0">
                  <a:latin typeface="Gill Sans"/>
                  <a:cs typeface="Gill Sans"/>
                </a:rPr>
                <a:t>Sample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744591" y="1405458"/>
            <a:ext cx="1941479" cy="1001498"/>
            <a:chOff x="4833823" y="3503959"/>
            <a:chExt cx="2138588" cy="1317029"/>
          </a:xfrm>
        </p:grpSpPr>
        <p:sp>
          <p:nvSpPr>
            <p:cNvPr id="11" name="TextBox 10"/>
            <p:cNvSpPr txBox="1"/>
            <p:nvPr/>
          </p:nvSpPr>
          <p:spPr>
            <a:xfrm>
              <a:off x="4833823" y="4451676"/>
              <a:ext cx="2138588" cy="369312"/>
            </a:xfrm>
            <a:prstGeom prst="rect">
              <a:avLst/>
            </a:prstGeom>
            <a:noFill/>
          </p:spPr>
          <p:txBody>
            <a:bodyPr wrap="none" lIns="91421" tIns="45710" rIns="91421" bIns="45710" rtlCol="0">
              <a:spAutoFit/>
            </a:bodyPr>
            <a:lstStyle/>
            <a:p>
              <a:pPr algn="ctr"/>
              <a:r>
                <a:rPr lang="en-US" dirty="0">
                  <a:latin typeface="Gill Sans"/>
                  <a:cs typeface="Gill Sans"/>
                </a:rPr>
                <a:t>Rule: Extract address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5303260" y="3503959"/>
              <a:ext cx="1073260" cy="1080899"/>
            </a:xfrm>
            <a:prstGeom prst="ellipse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>
                <a:latin typeface="Gill Sans"/>
                <a:cs typeface="Gill Sans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0296" y="3503959"/>
              <a:ext cx="959511" cy="981909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81022" y="1324434"/>
            <a:ext cx="569535" cy="631893"/>
          </a:xfrm>
          <a:prstGeom prst="rect">
            <a:avLst/>
          </a:prstGeom>
          <a:noFill/>
        </p:spPr>
        <p:txBody>
          <a:bodyPr wrap="none" lIns="91421" tIns="45710" rIns="91421" bIns="45710" rtlCol="0">
            <a:spAutoFit/>
          </a:bodyPr>
          <a:lstStyle/>
          <a:p>
            <a:r>
              <a:rPr lang="en-US" sz="4800" dirty="0">
                <a:latin typeface="Gill Sans"/>
                <a:cs typeface="Gill Sans"/>
              </a:rPr>
              <a:t>1.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81022" y="6458857"/>
            <a:ext cx="215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[VLDB Demo 2015]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46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from Data Cleaning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291783" y="1870213"/>
            <a:ext cx="5237840" cy="8276"/>
          </a:xfrm>
          <a:prstGeom prst="straightConnector1">
            <a:avLst/>
          </a:prstGeom>
          <a:solidFill>
            <a:srgbClr val="D5B9C5"/>
          </a:solidFill>
          <a:ln w="28575" cmpd="sng">
            <a:solidFill>
              <a:srgbClr val="F80068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15140" y="1605282"/>
            <a:ext cx="1256053" cy="351045"/>
          </a:xfrm>
          <a:prstGeom prst="rect">
            <a:avLst/>
          </a:prstGeom>
          <a:noFill/>
        </p:spPr>
        <p:txBody>
          <a:bodyPr wrap="none" lIns="91421" tIns="45710" rIns="91421" bIns="45710" rtlCol="0">
            <a:spAutoFit/>
          </a:bodyPr>
          <a:lstStyle/>
          <a:p>
            <a:r>
              <a:rPr lang="en-US" sz="2400" dirty="0" smtClean="0">
                <a:latin typeface="Gill Sans"/>
                <a:cs typeface="Gill Sans"/>
              </a:rPr>
              <a:t>webpages</a:t>
            </a:r>
            <a:endParaRPr lang="en-US" sz="2400" dirty="0"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97598" y="1594087"/>
            <a:ext cx="1189202" cy="351045"/>
          </a:xfrm>
          <a:prstGeom prst="rect">
            <a:avLst/>
          </a:prstGeom>
          <a:noFill/>
        </p:spPr>
        <p:txBody>
          <a:bodyPr wrap="none" lIns="91421" tIns="45710" rIns="91421" bIns="45710" rtlCol="0">
            <a:spAutoFit/>
          </a:bodyPr>
          <a:lstStyle/>
          <a:p>
            <a:r>
              <a:rPr lang="en-US" sz="2400" dirty="0" smtClean="0">
                <a:latin typeface="Gill Sans"/>
                <a:cs typeface="Gill Sans"/>
              </a:rPr>
              <a:t>Count(*)</a:t>
            </a:r>
            <a:endParaRPr lang="en-US" sz="2400" dirty="0">
              <a:latin typeface="Gill Sans"/>
              <a:cs typeface="Gill San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87391" y="1505597"/>
            <a:ext cx="850385" cy="914238"/>
            <a:chOff x="2788071" y="3667460"/>
            <a:chExt cx="936720" cy="1202277"/>
          </a:xfrm>
        </p:grpSpPr>
        <p:sp>
          <p:nvSpPr>
            <p:cNvPr id="14" name="Rectangle 13"/>
            <p:cNvSpPr/>
            <p:nvPr/>
          </p:nvSpPr>
          <p:spPr>
            <a:xfrm>
              <a:off x="2788071" y="3667460"/>
              <a:ext cx="936720" cy="928401"/>
            </a:xfrm>
            <a:prstGeom prst="rect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Gill Sans"/>
                <a:cs typeface="Gill San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788071" y="4500425"/>
              <a:ext cx="936720" cy="369312"/>
            </a:xfrm>
            <a:prstGeom prst="rect">
              <a:avLst/>
            </a:prstGeom>
            <a:noFill/>
          </p:spPr>
          <p:txBody>
            <a:bodyPr wrap="square" lIns="91421" tIns="45710" rIns="91421" bIns="45710" rtlCol="0">
              <a:spAutoFit/>
            </a:bodyPr>
            <a:lstStyle/>
            <a:p>
              <a:pPr algn="ctr"/>
              <a:r>
                <a:rPr lang="en-US" dirty="0">
                  <a:latin typeface="Gill Sans"/>
                  <a:cs typeface="Gill Sans"/>
                </a:rPr>
                <a:t>Sample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744591" y="1405458"/>
            <a:ext cx="1941479" cy="1001498"/>
            <a:chOff x="4833823" y="3503959"/>
            <a:chExt cx="2138588" cy="1317029"/>
          </a:xfrm>
        </p:grpSpPr>
        <p:sp>
          <p:nvSpPr>
            <p:cNvPr id="11" name="TextBox 10"/>
            <p:cNvSpPr txBox="1"/>
            <p:nvPr/>
          </p:nvSpPr>
          <p:spPr>
            <a:xfrm>
              <a:off x="4833823" y="4451676"/>
              <a:ext cx="2138588" cy="369312"/>
            </a:xfrm>
            <a:prstGeom prst="rect">
              <a:avLst/>
            </a:prstGeom>
            <a:noFill/>
          </p:spPr>
          <p:txBody>
            <a:bodyPr wrap="none" lIns="91421" tIns="45710" rIns="91421" bIns="45710" rtlCol="0">
              <a:spAutoFit/>
            </a:bodyPr>
            <a:lstStyle/>
            <a:p>
              <a:pPr algn="ctr"/>
              <a:r>
                <a:rPr lang="en-US" dirty="0">
                  <a:latin typeface="Gill Sans"/>
                  <a:cs typeface="Gill Sans"/>
                </a:rPr>
                <a:t>Rule: Extract address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5303260" y="3503959"/>
              <a:ext cx="1073260" cy="1080899"/>
            </a:xfrm>
            <a:prstGeom prst="ellipse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>
                <a:latin typeface="Gill Sans"/>
                <a:cs typeface="Gill Sans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0296" y="3503959"/>
              <a:ext cx="959511" cy="981909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81022" y="1324434"/>
            <a:ext cx="569535" cy="631893"/>
          </a:xfrm>
          <a:prstGeom prst="rect">
            <a:avLst/>
          </a:prstGeom>
          <a:noFill/>
        </p:spPr>
        <p:txBody>
          <a:bodyPr wrap="none" lIns="91421" tIns="45710" rIns="91421" bIns="45710" rtlCol="0">
            <a:spAutoFit/>
          </a:bodyPr>
          <a:lstStyle/>
          <a:p>
            <a:r>
              <a:rPr lang="en-US" sz="4800" dirty="0">
                <a:latin typeface="Gill Sans"/>
                <a:cs typeface="Gill Sans"/>
              </a:rPr>
              <a:t>1.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291782" y="3093560"/>
            <a:ext cx="5237841" cy="7984"/>
          </a:xfrm>
          <a:prstGeom prst="straightConnector1">
            <a:avLst/>
          </a:prstGeom>
          <a:solidFill>
            <a:srgbClr val="D5B9C5"/>
          </a:solidFill>
          <a:ln w="28575" cmpd="sng">
            <a:solidFill>
              <a:srgbClr val="F80068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0367" y="2852891"/>
            <a:ext cx="1201420" cy="338676"/>
          </a:xfrm>
          <a:prstGeom prst="rect">
            <a:avLst/>
          </a:prstGeom>
          <a:noFill/>
        </p:spPr>
        <p:txBody>
          <a:bodyPr wrap="none" lIns="91421" tIns="45710" rIns="91421" bIns="45710" rtlCol="0">
            <a:spAutoFit/>
          </a:bodyPr>
          <a:lstStyle/>
          <a:p>
            <a:r>
              <a:rPr lang="en-US" sz="2400" dirty="0" smtClean="0">
                <a:latin typeface="Gill Sans"/>
                <a:cs typeface="Gill Sans"/>
              </a:rPr>
              <a:t>webpages</a:t>
            </a:r>
            <a:endParaRPr lang="en-US" sz="2400" dirty="0">
              <a:latin typeface="Gill Sans"/>
              <a:cs typeface="Gill Sans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3590294" y="2575253"/>
            <a:ext cx="1857033" cy="1009718"/>
            <a:chOff x="3646176" y="3504212"/>
            <a:chExt cx="2138588" cy="1376333"/>
          </a:xfrm>
        </p:grpSpPr>
        <p:sp>
          <p:nvSpPr>
            <p:cNvPr id="24" name="TextBox 23"/>
            <p:cNvSpPr txBox="1"/>
            <p:nvPr/>
          </p:nvSpPr>
          <p:spPr>
            <a:xfrm>
              <a:off x="3646176" y="4511233"/>
              <a:ext cx="2138588" cy="369312"/>
            </a:xfrm>
            <a:prstGeom prst="rect">
              <a:avLst/>
            </a:prstGeom>
            <a:noFill/>
          </p:spPr>
          <p:txBody>
            <a:bodyPr wrap="none" lIns="91421" tIns="45710" rIns="91421" bIns="45710" rtlCol="0">
              <a:spAutoFit/>
            </a:bodyPr>
            <a:lstStyle/>
            <a:p>
              <a:pPr algn="ctr"/>
              <a:r>
                <a:rPr lang="en-US" dirty="0">
                  <a:latin typeface="Gill Sans"/>
                  <a:cs typeface="Gill Sans"/>
                </a:rPr>
                <a:t>Rule: Extract address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4115612" y="3536933"/>
              <a:ext cx="1073260" cy="1080900"/>
            </a:xfrm>
            <a:prstGeom prst="ellipse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>
                <a:latin typeface="Gill Sans"/>
                <a:cs typeface="Gill Sans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97925" y="3504212"/>
              <a:ext cx="893671" cy="1076276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81022" y="2581943"/>
            <a:ext cx="544762" cy="609624"/>
          </a:xfrm>
          <a:prstGeom prst="rect">
            <a:avLst/>
          </a:prstGeom>
          <a:noFill/>
        </p:spPr>
        <p:txBody>
          <a:bodyPr wrap="none" lIns="91421" tIns="45710" rIns="91421" bIns="45710" rtlCol="0">
            <a:spAutoFit/>
          </a:bodyPr>
          <a:lstStyle/>
          <a:p>
            <a:r>
              <a:rPr lang="en-US" sz="4800" dirty="0">
                <a:latin typeface="Gill Sans"/>
                <a:cs typeface="Gill Sans"/>
              </a:rPr>
              <a:t>2</a:t>
            </a:r>
            <a:r>
              <a:rPr lang="en-US" sz="4800" dirty="0" smtClean="0">
                <a:latin typeface="Gill Sans"/>
                <a:cs typeface="Gill Sans"/>
              </a:rPr>
              <a:t>.</a:t>
            </a:r>
            <a:endParaRPr lang="en-US" sz="4800" dirty="0">
              <a:latin typeface="Gill Sans"/>
              <a:cs typeface="Gill Sans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7751671" y="2354934"/>
            <a:ext cx="959318" cy="1013111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81022" y="6458857"/>
            <a:ext cx="215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[VLDB Demo 2015]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00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from Data Cleaning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291783" y="1870213"/>
            <a:ext cx="5237840" cy="8276"/>
          </a:xfrm>
          <a:prstGeom prst="straightConnector1">
            <a:avLst/>
          </a:prstGeom>
          <a:solidFill>
            <a:srgbClr val="D5B9C5"/>
          </a:solidFill>
          <a:ln w="28575" cmpd="sng">
            <a:solidFill>
              <a:srgbClr val="F80068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15140" y="1605282"/>
            <a:ext cx="1256053" cy="351045"/>
          </a:xfrm>
          <a:prstGeom prst="rect">
            <a:avLst/>
          </a:prstGeom>
          <a:noFill/>
        </p:spPr>
        <p:txBody>
          <a:bodyPr wrap="none" lIns="91421" tIns="45710" rIns="91421" bIns="45710" rtlCol="0">
            <a:spAutoFit/>
          </a:bodyPr>
          <a:lstStyle/>
          <a:p>
            <a:r>
              <a:rPr lang="en-US" sz="2400" dirty="0" smtClean="0">
                <a:latin typeface="Gill Sans"/>
                <a:cs typeface="Gill Sans"/>
              </a:rPr>
              <a:t>webpages</a:t>
            </a:r>
            <a:endParaRPr lang="en-US" sz="2400" dirty="0"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97598" y="1594087"/>
            <a:ext cx="1189202" cy="351045"/>
          </a:xfrm>
          <a:prstGeom prst="rect">
            <a:avLst/>
          </a:prstGeom>
          <a:noFill/>
        </p:spPr>
        <p:txBody>
          <a:bodyPr wrap="none" lIns="91421" tIns="45710" rIns="91421" bIns="45710" rtlCol="0">
            <a:spAutoFit/>
          </a:bodyPr>
          <a:lstStyle/>
          <a:p>
            <a:r>
              <a:rPr lang="en-US" sz="2400" dirty="0" smtClean="0">
                <a:latin typeface="Gill Sans"/>
                <a:cs typeface="Gill Sans"/>
              </a:rPr>
              <a:t>Count(*)</a:t>
            </a:r>
            <a:endParaRPr lang="en-US" sz="2400" dirty="0">
              <a:latin typeface="Gill Sans"/>
              <a:cs typeface="Gill San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87391" y="1505597"/>
            <a:ext cx="850385" cy="914238"/>
            <a:chOff x="2788071" y="3667460"/>
            <a:chExt cx="936720" cy="1202277"/>
          </a:xfrm>
        </p:grpSpPr>
        <p:sp>
          <p:nvSpPr>
            <p:cNvPr id="14" name="Rectangle 13"/>
            <p:cNvSpPr/>
            <p:nvPr/>
          </p:nvSpPr>
          <p:spPr>
            <a:xfrm>
              <a:off x="2788071" y="3667460"/>
              <a:ext cx="936720" cy="928401"/>
            </a:xfrm>
            <a:prstGeom prst="rect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Gill Sans"/>
                <a:cs typeface="Gill San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788071" y="4500425"/>
              <a:ext cx="936720" cy="369312"/>
            </a:xfrm>
            <a:prstGeom prst="rect">
              <a:avLst/>
            </a:prstGeom>
            <a:noFill/>
          </p:spPr>
          <p:txBody>
            <a:bodyPr wrap="square" lIns="91421" tIns="45710" rIns="91421" bIns="45710" rtlCol="0">
              <a:spAutoFit/>
            </a:bodyPr>
            <a:lstStyle/>
            <a:p>
              <a:pPr algn="ctr"/>
              <a:r>
                <a:rPr lang="en-US" dirty="0">
                  <a:latin typeface="Gill Sans"/>
                  <a:cs typeface="Gill Sans"/>
                </a:rPr>
                <a:t>Sample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744591" y="1405458"/>
            <a:ext cx="1941479" cy="1001498"/>
            <a:chOff x="4833823" y="3503959"/>
            <a:chExt cx="2138588" cy="1317029"/>
          </a:xfrm>
        </p:grpSpPr>
        <p:sp>
          <p:nvSpPr>
            <p:cNvPr id="11" name="TextBox 10"/>
            <p:cNvSpPr txBox="1"/>
            <p:nvPr/>
          </p:nvSpPr>
          <p:spPr>
            <a:xfrm>
              <a:off x="4833823" y="4451676"/>
              <a:ext cx="2138588" cy="369312"/>
            </a:xfrm>
            <a:prstGeom prst="rect">
              <a:avLst/>
            </a:prstGeom>
            <a:noFill/>
          </p:spPr>
          <p:txBody>
            <a:bodyPr wrap="none" lIns="91421" tIns="45710" rIns="91421" bIns="45710" rtlCol="0">
              <a:spAutoFit/>
            </a:bodyPr>
            <a:lstStyle/>
            <a:p>
              <a:pPr algn="ctr"/>
              <a:r>
                <a:rPr lang="en-US" dirty="0">
                  <a:latin typeface="Gill Sans"/>
                  <a:cs typeface="Gill Sans"/>
                </a:rPr>
                <a:t>Rule: Extract address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5303260" y="3503959"/>
              <a:ext cx="1073260" cy="1080899"/>
            </a:xfrm>
            <a:prstGeom prst="ellipse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>
                <a:latin typeface="Gill Sans"/>
                <a:cs typeface="Gill Sans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0296" y="3503959"/>
              <a:ext cx="959511" cy="981909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81022" y="1324434"/>
            <a:ext cx="569535" cy="631893"/>
          </a:xfrm>
          <a:prstGeom prst="rect">
            <a:avLst/>
          </a:prstGeom>
          <a:noFill/>
        </p:spPr>
        <p:txBody>
          <a:bodyPr wrap="none" lIns="91421" tIns="45710" rIns="91421" bIns="45710" rtlCol="0">
            <a:spAutoFit/>
          </a:bodyPr>
          <a:lstStyle/>
          <a:p>
            <a:r>
              <a:rPr lang="en-US" sz="4800" dirty="0">
                <a:latin typeface="Gill Sans"/>
                <a:cs typeface="Gill Sans"/>
              </a:rPr>
              <a:t>1.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291782" y="3093560"/>
            <a:ext cx="5237841" cy="7984"/>
          </a:xfrm>
          <a:prstGeom prst="straightConnector1">
            <a:avLst/>
          </a:prstGeom>
          <a:solidFill>
            <a:srgbClr val="D5B9C5"/>
          </a:solidFill>
          <a:ln w="28575" cmpd="sng">
            <a:solidFill>
              <a:srgbClr val="F80068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0367" y="2852891"/>
            <a:ext cx="1201420" cy="338676"/>
          </a:xfrm>
          <a:prstGeom prst="rect">
            <a:avLst/>
          </a:prstGeom>
          <a:noFill/>
        </p:spPr>
        <p:txBody>
          <a:bodyPr wrap="none" lIns="91421" tIns="45710" rIns="91421" bIns="45710" rtlCol="0">
            <a:spAutoFit/>
          </a:bodyPr>
          <a:lstStyle/>
          <a:p>
            <a:r>
              <a:rPr lang="en-US" sz="2400" dirty="0" smtClean="0">
                <a:latin typeface="Gill Sans"/>
                <a:cs typeface="Gill Sans"/>
              </a:rPr>
              <a:t>webpages</a:t>
            </a:r>
            <a:endParaRPr lang="en-US" sz="2400" dirty="0">
              <a:latin typeface="Gill Sans"/>
              <a:cs typeface="Gill Sans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3590294" y="2575253"/>
            <a:ext cx="1857033" cy="1009718"/>
            <a:chOff x="3646176" y="3504212"/>
            <a:chExt cx="2138588" cy="1376333"/>
          </a:xfrm>
        </p:grpSpPr>
        <p:sp>
          <p:nvSpPr>
            <p:cNvPr id="24" name="TextBox 23"/>
            <p:cNvSpPr txBox="1"/>
            <p:nvPr/>
          </p:nvSpPr>
          <p:spPr>
            <a:xfrm>
              <a:off x="3646176" y="4511233"/>
              <a:ext cx="2138588" cy="369312"/>
            </a:xfrm>
            <a:prstGeom prst="rect">
              <a:avLst/>
            </a:prstGeom>
            <a:noFill/>
          </p:spPr>
          <p:txBody>
            <a:bodyPr wrap="none" lIns="91421" tIns="45710" rIns="91421" bIns="45710" rtlCol="0">
              <a:spAutoFit/>
            </a:bodyPr>
            <a:lstStyle/>
            <a:p>
              <a:pPr algn="ctr"/>
              <a:r>
                <a:rPr lang="en-US" dirty="0">
                  <a:latin typeface="Gill Sans"/>
                  <a:cs typeface="Gill Sans"/>
                </a:rPr>
                <a:t>Rule: Extract address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4115612" y="3536933"/>
              <a:ext cx="1073260" cy="1080900"/>
            </a:xfrm>
            <a:prstGeom prst="ellipse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>
                <a:latin typeface="Gill Sans"/>
                <a:cs typeface="Gill Sans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97925" y="3504212"/>
              <a:ext cx="893671" cy="1076276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81022" y="2581943"/>
            <a:ext cx="544762" cy="609624"/>
          </a:xfrm>
          <a:prstGeom prst="rect">
            <a:avLst/>
          </a:prstGeom>
          <a:noFill/>
        </p:spPr>
        <p:txBody>
          <a:bodyPr wrap="none" lIns="91421" tIns="45710" rIns="91421" bIns="45710" rtlCol="0">
            <a:spAutoFit/>
          </a:bodyPr>
          <a:lstStyle/>
          <a:p>
            <a:r>
              <a:rPr lang="en-US" sz="4800" dirty="0">
                <a:latin typeface="Gill Sans"/>
                <a:cs typeface="Gill Sans"/>
              </a:rPr>
              <a:t>2</a:t>
            </a:r>
            <a:r>
              <a:rPr lang="en-US" sz="4800" dirty="0" smtClean="0">
                <a:latin typeface="Gill Sans"/>
                <a:cs typeface="Gill Sans"/>
              </a:rPr>
              <a:t>.</a:t>
            </a:r>
            <a:endParaRPr lang="en-US" sz="4800" dirty="0">
              <a:latin typeface="Gill Sans"/>
              <a:cs typeface="Gill Sans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7751671" y="2354934"/>
            <a:ext cx="959318" cy="1013111"/>
          </a:xfrm>
          <a:prstGeom prst="rect">
            <a:avLst/>
          </a:prstGeom>
        </p:spPr>
      </p:pic>
      <p:cxnSp>
        <p:nvCxnSpPr>
          <p:cNvPr id="40" name="Straight Arrow Connector 39"/>
          <p:cNvCxnSpPr/>
          <p:nvPr/>
        </p:nvCxnSpPr>
        <p:spPr>
          <a:xfrm>
            <a:off x="2269552" y="4276109"/>
            <a:ext cx="5260071" cy="0"/>
          </a:xfrm>
          <a:prstGeom prst="straightConnector1">
            <a:avLst/>
          </a:prstGeom>
          <a:solidFill>
            <a:srgbClr val="D5B9C5"/>
          </a:solidFill>
          <a:ln w="28575" cmpd="sng">
            <a:solidFill>
              <a:srgbClr val="F80068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44021" y="4023608"/>
            <a:ext cx="1265113" cy="366760"/>
          </a:xfrm>
          <a:prstGeom prst="rect">
            <a:avLst/>
          </a:prstGeom>
          <a:noFill/>
        </p:spPr>
        <p:txBody>
          <a:bodyPr wrap="none" lIns="91421" tIns="45710" rIns="91421" bIns="45710" rtlCol="0">
            <a:spAutoFit/>
          </a:bodyPr>
          <a:lstStyle/>
          <a:p>
            <a:r>
              <a:rPr lang="en-US" sz="2400" dirty="0" smtClean="0">
                <a:latin typeface="Gill Sans"/>
                <a:cs typeface="Gill Sans"/>
              </a:rPr>
              <a:t>webpages</a:t>
            </a:r>
            <a:endParaRPr lang="en-US" sz="2400" dirty="0">
              <a:latin typeface="Gill Sans"/>
              <a:cs typeface="Gill Sans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3480355" y="3846301"/>
            <a:ext cx="2176651" cy="1064384"/>
            <a:chOff x="3525238" y="3503959"/>
            <a:chExt cx="2380466" cy="1339752"/>
          </a:xfrm>
        </p:grpSpPr>
        <p:sp>
          <p:nvSpPr>
            <p:cNvPr id="44" name="TextBox 43"/>
            <p:cNvSpPr txBox="1"/>
            <p:nvPr/>
          </p:nvSpPr>
          <p:spPr>
            <a:xfrm>
              <a:off x="3525238" y="4474399"/>
              <a:ext cx="2380466" cy="369312"/>
            </a:xfrm>
            <a:prstGeom prst="rect">
              <a:avLst/>
            </a:prstGeom>
            <a:noFill/>
          </p:spPr>
          <p:txBody>
            <a:bodyPr wrap="none" lIns="91421" tIns="45710" rIns="91421" bIns="45710" rtlCol="0">
              <a:spAutoFit/>
            </a:bodyPr>
            <a:lstStyle/>
            <a:p>
              <a:pPr algn="ctr"/>
              <a:r>
                <a:rPr lang="en-US" dirty="0" smtClean="0">
                  <a:latin typeface="Gill Sans"/>
                  <a:cs typeface="Gill Sans"/>
                </a:rPr>
                <a:t>Crowd: </a:t>
              </a:r>
              <a:r>
                <a:rPr lang="en-US" dirty="0">
                  <a:latin typeface="Gill Sans"/>
                  <a:cs typeface="Gill Sans"/>
                </a:rPr>
                <a:t>Extract address</a:t>
              </a:r>
            </a:p>
          </p:txBody>
        </p:sp>
        <p:sp>
          <p:nvSpPr>
            <p:cNvPr id="45" name="Oval 44"/>
            <p:cNvSpPr/>
            <p:nvPr/>
          </p:nvSpPr>
          <p:spPr>
            <a:xfrm>
              <a:off x="4115613" y="3503959"/>
              <a:ext cx="1073260" cy="1080899"/>
            </a:xfrm>
            <a:prstGeom prst="ellipse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>
                <a:latin typeface="Gill Sans"/>
                <a:cs typeface="Gill Sans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81022" y="3730187"/>
            <a:ext cx="573643" cy="660181"/>
          </a:xfrm>
          <a:prstGeom prst="rect">
            <a:avLst/>
          </a:prstGeom>
          <a:noFill/>
        </p:spPr>
        <p:txBody>
          <a:bodyPr wrap="none" lIns="91421" tIns="45710" rIns="91421" bIns="45710" rtlCol="0">
            <a:spAutoFit/>
          </a:bodyPr>
          <a:lstStyle/>
          <a:p>
            <a:r>
              <a:rPr lang="en-US" sz="4800" dirty="0">
                <a:latin typeface="Gill Sans"/>
                <a:cs typeface="Gill Sans"/>
              </a:rPr>
              <a:t>3</a:t>
            </a:r>
            <a:r>
              <a:rPr lang="en-US" sz="4800" dirty="0" smtClean="0">
                <a:latin typeface="Gill Sans"/>
                <a:cs typeface="Gill Sans"/>
              </a:rPr>
              <a:t>.</a:t>
            </a:r>
            <a:endParaRPr lang="en-US" sz="4800" dirty="0">
              <a:latin typeface="Gill Sans"/>
              <a:cs typeface="Gill Sans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7700813" y="3583516"/>
            <a:ext cx="1010176" cy="109712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5629" y="3944645"/>
            <a:ext cx="727649" cy="730567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81022" y="6458857"/>
            <a:ext cx="215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[VLDB Demo 2015]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92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 61"/>
          <p:cNvSpPr/>
          <p:nvPr/>
        </p:nvSpPr>
        <p:spPr>
          <a:xfrm>
            <a:off x="3338286" y="5127178"/>
            <a:ext cx="4159312" cy="595691"/>
          </a:xfrm>
          <a:custGeom>
            <a:avLst/>
            <a:gdLst>
              <a:gd name="connsiteX0" fmla="*/ 0 w 2507226"/>
              <a:gd name="connsiteY0" fmla="*/ 931260 h 947647"/>
              <a:gd name="connsiteX1" fmla="*/ 655484 w 2507226"/>
              <a:gd name="connsiteY1" fmla="*/ 136486 h 947647"/>
              <a:gd name="connsiteX2" fmla="*/ 1900903 w 2507226"/>
              <a:gd name="connsiteY2" fmla="*/ 79131 h 947647"/>
              <a:gd name="connsiteX3" fmla="*/ 2507226 w 2507226"/>
              <a:gd name="connsiteY3" fmla="*/ 947647 h 947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7226" h="947647">
                <a:moveTo>
                  <a:pt x="0" y="931260"/>
                </a:moveTo>
                <a:cubicBezTo>
                  <a:pt x="169333" y="604884"/>
                  <a:pt x="338667" y="278508"/>
                  <a:pt x="655484" y="136486"/>
                </a:cubicBezTo>
                <a:cubicBezTo>
                  <a:pt x="972301" y="-5536"/>
                  <a:pt x="1592279" y="-56062"/>
                  <a:pt x="1900903" y="79131"/>
                </a:cubicBezTo>
                <a:cubicBezTo>
                  <a:pt x="2209527" y="214324"/>
                  <a:pt x="2507226" y="947647"/>
                  <a:pt x="2507226" y="947647"/>
                </a:cubicBezTo>
              </a:path>
            </a:pathLst>
          </a:custGeom>
          <a:ln w="28575" cmpd="sng">
            <a:solidFill>
              <a:srgbClr val="FC265C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1" tIns="45710" rIns="91421" bIns="45710" rtlCol="0" anchor="ctr"/>
          <a:lstStyle/>
          <a:p>
            <a:pPr algn="ctr"/>
            <a:endParaRPr lang="en-US">
              <a:latin typeface="Gill Sans"/>
              <a:cs typeface="Gill San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from Data Cleaning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291783" y="1870213"/>
            <a:ext cx="5237840" cy="8276"/>
          </a:xfrm>
          <a:prstGeom prst="straightConnector1">
            <a:avLst/>
          </a:prstGeom>
          <a:solidFill>
            <a:srgbClr val="D5B9C5"/>
          </a:solidFill>
          <a:ln w="28575" cmpd="sng">
            <a:solidFill>
              <a:srgbClr val="F80068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15140" y="1605282"/>
            <a:ext cx="1256053" cy="351045"/>
          </a:xfrm>
          <a:prstGeom prst="rect">
            <a:avLst/>
          </a:prstGeom>
          <a:noFill/>
        </p:spPr>
        <p:txBody>
          <a:bodyPr wrap="none" lIns="91421" tIns="45710" rIns="91421" bIns="45710" rtlCol="0">
            <a:spAutoFit/>
          </a:bodyPr>
          <a:lstStyle/>
          <a:p>
            <a:r>
              <a:rPr lang="en-US" sz="2400" dirty="0" smtClean="0">
                <a:latin typeface="Gill Sans"/>
                <a:cs typeface="Gill Sans"/>
              </a:rPr>
              <a:t>webpages</a:t>
            </a:r>
            <a:endParaRPr lang="en-US" sz="2400" dirty="0"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97598" y="1594087"/>
            <a:ext cx="1189202" cy="351045"/>
          </a:xfrm>
          <a:prstGeom prst="rect">
            <a:avLst/>
          </a:prstGeom>
          <a:noFill/>
        </p:spPr>
        <p:txBody>
          <a:bodyPr wrap="none" lIns="91421" tIns="45710" rIns="91421" bIns="45710" rtlCol="0">
            <a:spAutoFit/>
          </a:bodyPr>
          <a:lstStyle/>
          <a:p>
            <a:r>
              <a:rPr lang="en-US" sz="2400" dirty="0" smtClean="0">
                <a:latin typeface="Gill Sans"/>
                <a:cs typeface="Gill Sans"/>
              </a:rPr>
              <a:t>Count(*)</a:t>
            </a:r>
            <a:endParaRPr lang="en-US" sz="2400" dirty="0">
              <a:latin typeface="Gill Sans"/>
              <a:cs typeface="Gill San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87391" y="1505597"/>
            <a:ext cx="850385" cy="914238"/>
            <a:chOff x="2788071" y="3667460"/>
            <a:chExt cx="936720" cy="1202277"/>
          </a:xfrm>
        </p:grpSpPr>
        <p:sp>
          <p:nvSpPr>
            <p:cNvPr id="14" name="Rectangle 13"/>
            <p:cNvSpPr/>
            <p:nvPr/>
          </p:nvSpPr>
          <p:spPr>
            <a:xfrm>
              <a:off x="2788071" y="3667460"/>
              <a:ext cx="936720" cy="928401"/>
            </a:xfrm>
            <a:prstGeom prst="rect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Gill Sans"/>
                <a:cs typeface="Gill San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788071" y="4500425"/>
              <a:ext cx="936720" cy="369312"/>
            </a:xfrm>
            <a:prstGeom prst="rect">
              <a:avLst/>
            </a:prstGeom>
            <a:noFill/>
          </p:spPr>
          <p:txBody>
            <a:bodyPr wrap="square" lIns="91421" tIns="45710" rIns="91421" bIns="45710" rtlCol="0">
              <a:spAutoFit/>
            </a:bodyPr>
            <a:lstStyle/>
            <a:p>
              <a:pPr algn="ctr"/>
              <a:r>
                <a:rPr lang="en-US" dirty="0">
                  <a:latin typeface="Gill Sans"/>
                  <a:cs typeface="Gill Sans"/>
                </a:rPr>
                <a:t>Sample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744591" y="1405458"/>
            <a:ext cx="1941479" cy="1001498"/>
            <a:chOff x="4833823" y="3503959"/>
            <a:chExt cx="2138588" cy="1317029"/>
          </a:xfrm>
        </p:grpSpPr>
        <p:sp>
          <p:nvSpPr>
            <p:cNvPr id="11" name="TextBox 10"/>
            <p:cNvSpPr txBox="1"/>
            <p:nvPr/>
          </p:nvSpPr>
          <p:spPr>
            <a:xfrm>
              <a:off x="4833823" y="4451676"/>
              <a:ext cx="2138588" cy="369312"/>
            </a:xfrm>
            <a:prstGeom prst="rect">
              <a:avLst/>
            </a:prstGeom>
            <a:noFill/>
          </p:spPr>
          <p:txBody>
            <a:bodyPr wrap="none" lIns="91421" tIns="45710" rIns="91421" bIns="45710" rtlCol="0">
              <a:spAutoFit/>
            </a:bodyPr>
            <a:lstStyle/>
            <a:p>
              <a:pPr algn="ctr"/>
              <a:r>
                <a:rPr lang="en-US" dirty="0">
                  <a:latin typeface="Gill Sans"/>
                  <a:cs typeface="Gill Sans"/>
                </a:rPr>
                <a:t>Rule: Extract address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5303260" y="3503959"/>
              <a:ext cx="1073260" cy="1080899"/>
            </a:xfrm>
            <a:prstGeom prst="ellipse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>
                <a:latin typeface="Gill Sans"/>
                <a:cs typeface="Gill Sans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0296" y="3503959"/>
              <a:ext cx="959511" cy="981909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81022" y="1324434"/>
            <a:ext cx="569535" cy="631893"/>
          </a:xfrm>
          <a:prstGeom prst="rect">
            <a:avLst/>
          </a:prstGeom>
          <a:noFill/>
        </p:spPr>
        <p:txBody>
          <a:bodyPr wrap="none" lIns="91421" tIns="45710" rIns="91421" bIns="45710" rtlCol="0">
            <a:spAutoFit/>
          </a:bodyPr>
          <a:lstStyle/>
          <a:p>
            <a:r>
              <a:rPr lang="en-US" sz="4800" dirty="0">
                <a:latin typeface="Gill Sans"/>
                <a:cs typeface="Gill Sans"/>
              </a:rPr>
              <a:t>1.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291782" y="3093560"/>
            <a:ext cx="5237841" cy="7984"/>
          </a:xfrm>
          <a:prstGeom prst="straightConnector1">
            <a:avLst/>
          </a:prstGeom>
          <a:solidFill>
            <a:srgbClr val="D5B9C5"/>
          </a:solidFill>
          <a:ln w="28575" cmpd="sng">
            <a:solidFill>
              <a:srgbClr val="F80068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0367" y="2852891"/>
            <a:ext cx="1201420" cy="338676"/>
          </a:xfrm>
          <a:prstGeom prst="rect">
            <a:avLst/>
          </a:prstGeom>
          <a:noFill/>
        </p:spPr>
        <p:txBody>
          <a:bodyPr wrap="none" lIns="91421" tIns="45710" rIns="91421" bIns="45710" rtlCol="0">
            <a:spAutoFit/>
          </a:bodyPr>
          <a:lstStyle/>
          <a:p>
            <a:r>
              <a:rPr lang="en-US" sz="2400" dirty="0" smtClean="0">
                <a:latin typeface="Gill Sans"/>
                <a:cs typeface="Gill Sans"/>
              </a:rPr>
              <a:t>webpages</a:t>
            </a:r>
            <a:endParaRPr lang="en-US" sz="2400" dirty="0">
              <a:latin typeface="Gill Sans"/>
              <a:cs typeface="Gill Sans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3590294" y="2575253"/>
            <a:ext cx="1857033" cy="1009718"/>
            <a:chOff x="3646176" y="3504212"/>
            <a:chExt cx="2138588" cy="1376333"/>
          </a:xfrm>
        </p:grpSpPr>
        <p:sp>
          <p:nvSpPr>
            <p:cNvPr id="24" name="TextBox 23"/>
            <p:cNvSpPr txBox="1"/>
            <p:nvPr/>
          </p:nvSpPr>
          <p:spPr>
            <a:xfrm>
              <a:off x="3646176" y="4511233"/>
              <a:ext cx="2138588" cy="369312"/>
            </a:xfrm>
            <a:prstGeom prst="rect">
              <a:avLst/>
            </a:prstGeom>
            <a:noFill/>
          </p:spPr>
          <p:txBody>
            <a:bodyPr wrap="none" lIns="91421" tIns="45710" rIns="91421" bIns="45710" rtlCol="0">
              <a:spAutoFit/>
            </a:bodyPr>
            <a:lstStyle/>
            <a:p>
              <a:pPr algn="ctr"/>
              <a:r>
                <a:rPr lang="en-US" dirty="0">
                  <a:latin typeface="Gill Sans"/>
                  <a:cs typeface="Gill Sans"/>
                </a:rPr>
                <a:t>Rule: Extract address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4115612" y="3536933"/>
              <a:ext cx="1073260" cy="1080900"/>
            </a:xfrm>
            <a:prstGeom prst="ellipse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>
                <a:latin typeface="Gill Sans"/>
                <a:cs typeface="Gill Sans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97925" y="3504212"/>
              <a:ext cx="893671" cy="1076276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81022" y="2581943"/>
            <a:ext cx="544762" cy="609624"/>
          </a:xfrm>
          <a:prstGeom prst="rect">
            <a:avLst/>
          </a:prstGeom>
          <a:noFill/>
        </p:spPr>
        <p:txBody>
          <a:bodyPr wrap="none" lIns="91421" tIns="45710" rIns="91421" bIns="45710" rtlCol="0">
            <a:spAutoFit/>
          </a:bodyPr>
          <a:lstStyle/>
          <a:p>
            <a:r>
              <a:rPr lang="en-US" sz="4800" dirty="0">
                <a:latin typeface="Gill Sans"/>
                <a:cs typeface="Gill Sans"/>
              </a:rPr>
              <a:t>2</a:t>
            </a:r>
            <a:r>
              <a:rPr lang="en-US" sz="4800" dirty="0" smtClean="0">
                <a:latin typeface="Gill Sans"/>
                <a:cs typeface="Gill Sans"/>
              </a:rPr>
              <a:t>.</a:t>
            </a:r>
            <a:endParaRPr lang="en-US" sz="4800" dirty="0">
              <a:latin typeface="Gill Sans"/>
              <a:cs typeface="Gill Sans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7751671" y="2354934"/>
            <a:ext cx="959318" cy="1013111"/>
          </a:xfrm>
          <a:prstGeom prst="rect">
            <a:avLst/>
          </a:prstGeom>
        </p:spPr>
      </p:pic>
      <p:cxnSp>
        <p:nvCxnSpPr>
          <p:cNvPr id="40" name="Straight Arrow Connector 39"/>
          <p:cNvCxnSpPr/>
          <p:nvPr/>
        </p:nvCxnSpPr>
        <p:spPr>
          <a:xfrm>
            <a:off x="2269552" y="4276109"/>
            <a:ext cx="5260071" cy="0"/>
          </a:xfrm>
          <a:prstGeom prst="straightConnector1">
            <a:avLst/>
          </a:prstGeom>
          <a:solidFill>
            <a:srgbClr val="D5B9C5"/>
          </a:solidFill>
          <a:ln w="28575" cmpd="sng">
            <a:solidFill>
              <a:srgbClr val="F80068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44021" y="4023608"/>
            <a:ext cx="1265113" cy="366760"/>
          </a:xfrm>
          <a:prstGeom prst="rect">
            <a:avLst/>
          </a:prstGeom>
          <a:noFill/>
        </p:spPr>
        <p:txBody>
          <a:bodyPr wrap="none" lIns="91421" tIns="45710" rIns="91421" bIns="45710" rtlCol="0">
            <a:spAutoFit/>
          </a:bodyPr>
          <a:lstStyle/>
          <a:p>
            <a:r>
              <a:rPr lang="en-US" sz="2400" dirty="0" smtClean="0">
                <a:latin typeface="Gill Sans"/>
                <a:cs typeface="Gill Sans"/>
              </a:rPr>
              <a:t>webpages</a:t>
            </a:r>
            <a:endParaRPr lang="en-US" sz="2400" dirty="0">
              <a:latin typeface="Gill Sans"/>
              <a:cs typeface="Gill Sans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3480355" y="3846301"/>
            <a:ext cx="2176651" cy="1064384"/>
            <a:chOff x="3525238" y="3503959"/>
            <a:chExt cx="2380466" cy="1339752"/>
          </a:xfrm>
        </p:grpSpPr>
        <p:sp>
          <p:nvSpPr>
            <p:cNvPr id="44" name="TextBox 43"/>
            <p:cNvSpPr txBox="1"/>
            <p:nvPr/>
          </p:nvSpPr>
          <p:spPr>
            <a:xfrm>
              <a:off x="3525238" y="4474399"/>
              <a:ext cx="2380466" cy="369312"/>
            </a:xfrm>
            <a:prstGeom prst="rect">
              <a:avLst/>
            </a:prstGeom>
            <a:noFill/>
          </p:spPr>
          <p:txBody>
            <a:bodyPr wrap="none" lIns="91421" tIns="45710" rIns="91421" bIns="45710" rtlCol="0">
              <a:spAutoFit/>
            </a:bodyPr>
            <a:lstStyle/>
            <a:p>
              <a:pPr algn="ctr"/>
              <a:r>
                <a:rPr lang="en-US" dirty="0" smtClean="0">
                  <a:latin typeface="Gill Sans"/>
                  <a:cs typeface="Gill Sans"/>
                </a:rPr>
                <a:t>Crowd: </a:t>
              </a:r>
              <a:r>
                <a:rPr lang="en-US" dirty="0">
                  <a:latin typeface="Gill Sans"/>
                  <a:cs typeface="Gill Sans"/>
                </a:rPr>
                <a:t>Extract address</a:t>
              </a:r>
            </a:p>
          </p:txBody>
        </p:sp>
        <p:sp>
          <p:nvSpPr>
            <p:cNvPr id="45" name="Oval 44"/>
            <p:cNvSpPr/>
            <p:nvPr/>
          </p:nvSpPr>
          <p:spPr>
            <a:xfrm>
              <a:off x="4115613" y="3503959"/>
              <a:ext cx="1073260" cy="1080899"/>
            </a:xfrm>
            <a:prstGeom prst="ellipse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>
                <a:latin typeface="Gill Sans"/>
                <a:cs typeface="Gill Sans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81022" y="3730187"/>
            <a:ext cx="573643" cy="660181"/>
          </a:xfrm>
          <a:prstGeom prst="rect">
            <a:avLst/>
          </a:prstGeom>
          <a:noFill/>
        </p:spPr>
        <p:txBody>
          <a:bodyPr wrap="none" lIns="91421" tIns="45710" rIns="91421" bIns="45710" rtlCol="0">
            <a:spAutoFit/>
          </a:bodyPr>
          <a:lstStyle/>
          <a:p>
            <a:r>
              <a:rPr lang="en-US" sz="4800" dirty="0">
                <a:latin typeface="Gill Sans"/>
                <a:cs typeface="Gill Sans"/>
              </a:rPr>
              <a:t>3</a:t>
            </a:r>
            <a:r>
              <a:rPr lang="en-US" sz="4800" dirty="0" smtClean="0">
                <a:latin typeface="Gill Sans"/>
                <a:cs typeface="Gill Sans"/>
              </a:rPr>
              <a:t>.</a:t>
            </a:r>
            <a:endParaRPr lang="en-US" sz="4800" dirty="0">
              <a:latin typeface="Gill Sans"/>
              <a:cs typeface="Gill Sans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7700813" y="3583516"/>
            <a:ext cx="1010176" cy="109712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5629" y="3944645"/>
            <a:ext cx="727649" cy="730567"/>
          </a:xfrm>
          <a:prstGeom prst="rect">
            <a:avLst/>
          </a:prstGeom>
        </p:spPr>
      </p:pic>
      <p:cxnSp>
        <p:nvCxnSpPr>
          <p:cNvPr id="49" name="Straight Arrow Connector 48"/>
          <p:cNvCxnSpPr/>
          <p:nvPr/>
        </p:nvCxnSpPr>
        <p:spPr>
          <a:xfrm>
            <a:off x="2269552" y="5815069"/>
            <a:ext cx="5260071" cy="0"/>
          </a:xfrm>
          <a:prstGeom prst="straightConnector1">
            <a:avLst/>
          </a:prstGeom>
          <a:solidFill>
            <a:srgbClr val="D5B9C5"/>
          </a:solidFill>
          <a:ln w="28575" cmpd="sng">
            <a:solidFill>
              <a:srgbClr val="F80068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15140" y="5637729"/>
            <a:ext cx="1265113" cy="372231"/>
          </a:xfrm>
          <a:prstGeom prst="rect">
            <a:avLst/>
          </a:prstGeom>
          <a:noFill/>
        </p:spPr>
        <p:txBody>
          <a:bodyPr wrap="none" lIns="91421" tIns="45710" rIns="91421" bIns="45710" rtlCol="0">
            <a:spAutoFit/>
          </a:bodyPr>
          <a:lstStyle/>
          <a:p>
            <a:r>
              <a:rPr lang="en-US" sz="2400" dirty="0" smtClean="0">
                <a:latin typeface="Gill Sans"/>
                <a:cs typeface="Gill Sans"/>
              </a:rPr>
              <a:t>webpages</a:t>
            </a:r>
            <a:endParaRPr lang="en-US" sz="2400" dirty="0">
              <a:latin typeface="Gill Sans"/>
              <a:cs typeface="Gill San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635354" y="6096162"/>
            <a:ext cx="2359482" cy="521129"/>
          </a:xfrm>
          <a:prstGeom prst="rect">
            <a:avLst/>
          </a:prstGeom>
          <a:noFill/>
        </p:spPr>
        <p:txBody>
          <a:bodyPr wrap="none" lIns="91421" tIns="45710" rIns="91421" bIns="45710" rtlCol="0">
            <a:spAutoFit/>
          </a:bodyPr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Crowd + Active Learning:</a:t>
            </a:r>
          </a:p>
          <a:p>
            <a:pPr algn="ctr"/>
            <a:r>
              <a:rPr lang="en-US" dirty="0" smtClean="0">
                <a:latin typeface="Gill Sans"/>
                <a:cs typeface="Gill Sans"/>
              </a:rPr>
              <a:t> </a:t>
            </a:r>
            <a:r>
              <a:rPr lang="en-US" dirty="0">
                <a:latin typeface="Gill Sans"/>
                <a:cs typeface="Gill Sans"/>
              </a:rPr>
              <a:t>Extract address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2141" y="5299052"/>
            <a:ext cx="573643" cy="670028"/>
          </a:xfrm>
          <a:prstGeom prst="rect">
            <a:avLst/>
          </a:prstGeom>
          <a:noFill/>
        </p:spPr>
        <p:txBody>
          <a:bodyPr wrap="none" lIns="91421" tIns="45710" rIns="91421" bIns="45710" rtlCol="0">
            <a:spAutoFit/>
          </a:bodyPr>
          <a:lstStyle/>
          <a:p>
            <a:r>
              <a:rPr lang="en-US" sz="4800" dirty="0" smtClean="0">
                <a:latin typeface="Gill Sans"/>
                <a:cs typeface="Gill Sans"/>
              </a:rPr>
              <a:t>4.</a:t>
            </a:r>
            <a:endParaRPr lang="en-US" sz="4800" dirty="0">
              <a:latin typeface="Gill Sans"/>
              <a:cs typeface="Gill Sans"/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7700813" y="5127179"/>
            <a:ext cx="1010176" cy="1113485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2476770" y="6067374"/>
            <a:ext cx="1955483" cy="297781"/>
          </a:xfrm>
          <a:prstGeom prst="rect">
            <a:avLst/>
          </a:prstGeom>
          <a:noFill/>
        </p:spPr>
        <p:txBody>
          <a:bodyPr wrap="none" lIns="91421" tIns="45710" rIns="91421" bIns="45710" rtlCol="0">
            <a:spAutoFit/>
          </a:bodyPr>
          <a:lstStyle/>
          <a:p>
            <a:pPr algn="ctr"/>
            <a:r>
              <a:rPr lang="en-US" dirty="0">
                <a:latin typeface="Gill Sans"/>
                <a:cs typeface="Gill Sans"/>
              </a:rPr>
              <a:t>Rule: Extract address</a:t>
            </a:r>
          </a:p>
        </p:txBody>
      </p:sp>
      <p:sp>
        <p:nvSpPr>
          <p:cNvPr id="58" name="Oval 57"/>
          <p:cNvSpPr/>
          <p:nvPr/>
        </p:nvSpPr>
        <p:spPr>
          <a:xfrm>
            <a:off x="2957007" y="5320531"/>
            <a:ext cx="981368" cy="871544"/>
          </a:xfrm>
          <a:prstGeom prst="ellipse">
            <a:avLst/>
          </a:prstGeom>
          <a:solidFill>
            <a:srgbClr val="FC26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1" tIns="45710" rIns="91421" bIns="45710"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 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023" y="5396320"/>
            <a:ext cx="817155" cy="663211"/>
          </a:xfrm>
          <a:prstGeom prst="rect">
            <a:avLst/>
          </a:prstGeom>
        </p:spPr>
      </p:pic>
      <p:grpSp>
        <p:nvGrpSpPr>
          <p:cNvPr id="76" name="Group 75"/>
          <p:cNvGrpSpPr/>
          <p:nvPr/>
        </p:nvGrpSpPr>
        <p:grpSpPr>
          <a:xfrm>
            <a:off x="5273031" y="5266125"/>
            <a:ext cx="981368" cy="925950"/>
            <a:chOff x="5181926" y="5593487"/>
            <a:chExt cx="981368" cy="925950"/>
          </a:xfrm>
        </p:grpSpPr>
        <p:sp>
          <p:nvSpPr>
            <p:cNvPr id="53" name="Oval 52"/>
            <p:cNvSpPr/>
            <p:nvPr/>
          </p:nvSpPr>
          <p:spPr>
            <a:xfrm>
              <a:off x="5181926" y="5626350"/>
              <a:ext cx="981368" cy="871543"/>
            </a:xfrm>
            <a:prstGeom prst="ellipse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>
                <a:latin typeface="Gill Sans"/>
                <a:cs typeface="Gill Sans"/>
              </a:endParaRPr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03668" y="5593487"/>
              <a:ext cx="560113" cy="570747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21500" y="5971759"/>
              <a:ext cx="541794" cy="547678"/>
            </a:xfrm>
            <a:prstGeom prst="rect">
              <a:avLst/>
            </a:prstGeom>
          </p:spPr>
        </p:pic>
        <p:sp>
          <p:nvSpPr>
            <p:cNvPr id="61" name="Plus 60"/>
            <p:cNvSpPr/>
            <p:nvPr/>
          </p:nvSpPr>
          <p:spPr>
            <a:xfrm>
              <a:off x="5326441" y="6050231"/>
              <a:ext cx="340570" cy="339140"/>
            </a:xfrm>
            <a:prstGeom prst="mathPlus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81022" y="6458857"/>
            <a:ext cx="215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[VLDB Demo 2015]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80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7" y="1284587"/>
            <a:ext cx="3526547" cy="2309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Most Biased Coin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24012"/>
            <a:ext cx="9144000" cy="452596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							Magic bag with infinite coins!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					                     Coins are </a:t>
            </a:r>
            <a:r>
              <a:rPr lang="en-US" b="1" dirty="0" smtClean="0">
                <a:solidFill>
                  <a:srgbClr val="31859C"/>
                </a:solidFill>
              </a:rPr>
              <a:t>‘heavy’ </a:t>
            </a:r>
            <a:r>
              <a:rPr lang="en-US" dirty="0" smtClean="0"/>
              <a:t>(with mean                  )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                    or </a:t>
            </a:r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‘light’ </a:t>
            </a:r>
            <a:r>
              <a:rPr lang="en-US" dirty="0" smtClean="0"/>
              <a:t>(with mean                    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You get a </a:t>
            </a:r>
            <a:r>
              <a:rPr lang="en-US" b="1" dirty="0" smtClean="0">
                <a:solidFill>
                  <a:srgbClr val="31859C"/>
                </a:solidFill>
              </a:rPr>
              <a:t>heavy coin </a:t>
            </a:r>
            <a:r>
              <a:rPr lang="en-US" dirty="0" smtClean="0"/>
              <a:t>with probability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You get a </a:t>
            </a:r>
            <a:r>
              <a:rPr lang="en-US" b="1" dirty="0" smtClean="0">
                <a:solidFill>
                  <a:srgbClr val="B3A2C7"/>
                </a:solidFill>
              </a:rPr>
              <a:t>light coin </a:t>
            </a:r>
            <a:r>
              <a:rPr lang="en-US" dirty="0" smtClean="0"/>
              <a:t>with probability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Goal: identify a 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heavy coin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059" y="-701830"/>
            <a:ext cx="1625600" cy="419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450" y="-701830"/>
            <a:ext cx="1790700" cy="419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4759" y="3822776"/>
            <a:ext cx="241300" cy="190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8859" y="4559300"/>
            <a:ext cx="914400" cy="279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0796" y="2506432"/>
            <a:ext cx="1371600" cy="355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6994" y="2910412"/>
            <a:ext cx="1524000" cy="355600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88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66095" y="6356350"/>
            <a:ext cx="2791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cs typeface="Bariol Regular"/>
              </a:rPr>
              <a:t>[</a:t>
            </a:r>
            <a:r>
              <a:rPr lang="en-US" dirty="0" err="1" smtClean="0">
                <a:cs typeface="Bariol Regular"/>
              </a:rPr>
              <a:t>Chandrasekaran</a:t>
            </a:r>
            <a:r>
              <a:rPr lang="en-US" dirty="0" smtClean="0">
                <a:cs typeface="Bariol Regular"/>
              </a:rPr>
              <a:t> et </a:t>
            </a:r>
            <a:r>
              <a:rPr lang="en-US" dirty="0">
                <a:cs typeface="Bariol Regular"/>
              </a:rPr>
              <a:t>al. </a:t>
            </a:r>
            <a:r>
              <a:rPr lang="en-US" dirty="0" smtClean="0">
                <a:cs typeface="Bariol Regular"/>
              </a:rPr>
              <a:t>2014]</a:t>
            </a:r>
            <a:endParaRPr lang="en-US" dirty="0">
              <a:cs typeface="Bario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5196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Intuition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We should draw a 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heavy</a:t>
            </a:r>
            <a:r>
              <a:rPr lang="en-US" dirty="0" smtClean="0"/>
              <a:t> coin every     coins</a:t>
            </a:r>
          </a:p>
          <a:p>
            <a:endParaRPr lang="en-US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After                       flips, we should be able to tell  a 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heavy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smtClean="0"/>
              <a:t>coin from a </a:t>
            </a:r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light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smtClean="0"/>
              <a:t>coin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>
                <a:solidFill>
                  <a:srgbClr val="4F81BD"/>
                </a:solidFill>
              </a:rPr>
              <a:t>If we don’t know</a:t>
            </a:r>
            <a:r>
              <a:rPr lang="en-US" b="1" dirty="0" smtClean="0"/>
              <a:t>                </a:t>
            </a:r>
            <a:r>
              <a:rPr lang="en-US" dirty="0" smtClean="0"/>
              <a:t>, it should take longer!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885" y="1502303"/>
            <a:ext cx="266700" cy="838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057" y="2788026"/>
            <a:ext cx="1752600" cy="939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200" y="5294695"/>
            <a:ext cx="1320800" cy="368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0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Problem: crowds are not fast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Best expected sample complexity bounded at 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r>
              <a:rPr lang="en-US" i="1" dirty="0"/>
              <a:t>i</a:t>
            </a:r>
            <a:r>
              <a:rPr lang="en-US" i="1" dirty="0" smtClean="0"/>
              <a:t>f the parameters are known!</a:t>
            </a:r>
            <a:endParaRPr lang="en-US" dirty="0" smtClean="0"/>
          </a:p>
          <a:p>
            <a:pPr marL="0" indent="0">
              <a:buNone/>
            </a:pPr>
            <a:endParaRPr lang="en-US" baseline="30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933700"/>
            <a:ext cx="7683500" cy="9779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87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Best expected sample complexity bounded at 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r>
              <a:rPr lang="en-US" i="1" dirty="0" smtClean="0"/>
              <a:t>if the parameters are known!</a:t>
            </a:r>
            <a:endParaRPr lang="en-US" dirty="0" smtClean="0"/>
          </a:p>
          <a:p>
            <a:pPr marL="0" indent="0">
              <a:buNone/>
            </a:pPr>
            <a:endParaRPr lang="en-US" baseline="30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933700"/>
            <a:ext cx="7683500" cy="977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" y="3326190"/>
            <a:ext cx="3558419" cy="774096"/>
          </a:xfrm>
          <a:prstGeom prst="rect">
            <a:avLst/>
          </a:prstGeom>
          <a:noFill/>
          <a:ln w="5715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urved Connector 8"/>
          <p:cNvCxnSpPr/>
          <p:nvPr/>
        </p:nvCxnSpPr>
        <p:spPr>
          <a:xfrm rot="10800000">
            <a:off x="4148667" y="4100286"/>
            <a:ext cx="2128763" cy="1112762"/>
          </a:xfrm>
          <a:prstGeom prst="curvedConnector3">
            <a:avLst>
              <a:gd name="adj1" fmla="val 42046"/>
            </a:avLst>
          </a:prstGeom>
          <a:ln w="57150" cmpd="sng">
            <a:solidFill>
              <a:srgbClr val="C0504D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277430" y="4797550"/>
            <a:ext cx="13183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</a:rPr>
              <a:t>Matches Intuition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18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we keep things simple?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Fixed sample-size algorithm: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spcBef>
                <a:spcPct val="0"/>
              </a:spcBef>
              <a:buFontTx/>
              <a:buNone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Lucida Console"/>
                <a:ea typeface="Lucida Console"/>
                <a:cs typeface="Lucida Console"/>
              </a:rPr>
              <a:t>for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Lucida Console"/>
                <a:ea typeface="Lucida Console"/>
                <a:cs typeface="Lucida Console"/>
              </a:rPr>
              <a:t> </a:t>
            </a:r>
            <a:r>
              <a:rPr lang="en-US" sz="2800" b="1" dirty="0" err="1">
                <a:latin typeface="Lucida Console"/>
                <a:ea typeface="Lucida Console"/>
                <a:cs typeface="Lucida Console"/>
              </a:rPr>
              <a:t>i</a:t>
            </a:r>
            <a:r>
              <a:rPr lang="en-US" sz="2800" dirty="0">
                <a:latin typeface="Lucida Console"/>
                <a:ea typeface="Lucida Console"/>
                <a:cs typeface="Lucida Console"/>
              </a:rPr>
              <a:t> = 1 ... </a:t>
            </a:r>
            <a:r>
              <a:rPr lang="en-US" sz="2800" b="1" dirty="0">
                <a:latin typeface="Lucida Console"/>
                <a:ea typeface="Lucida Console"/>
                <a:cs typeface="Lucida Console"/>
              </a:rPr>
              <a:t>n</a:t>
            </a:r>
            <a:r>
              <a:rPr lang="en-US" sz="2800" dirty="0">
                <a:latin typeface="Lucida Console"/>
                <a:ea typeface="Lucida Console"/>
                <a:cs typeface="Lucida Console"/>
              </a:rPr>
              <a:t>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2800" dirty="0">
                <a:latin typeface="Lucida Console"/>
                <a:ea typeface="Lucida Console"/>
                <a:cs typeface="Lucida Console"/>
              </a:rPr>
              <a:t>  draw coin </a:t>
            </a:r>
            <a:r>
              <a:rPr lang="en-US" sz="2800" b="1" dirty="0" err="1">
                <a:latin typeface="Lucida Console"/>
                <a:ea typeface="Lucida Console"/>
                <a:cs typeface="Lucida Console"/>
              </a:rPr>
              <a:t>i</a:t>
            </a:r>
            <a:r>
              <a:rPr lang="en-US" sz="2800" dirty="0">
                <a:latin typeface="Lucida Console"/>
                <a:ea typeface="Lucida Console"/>
                <a:cs typeface="Lucida Console"/>
              </a:rPr>
              <a:t> from the bag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2800" dirty="0">
                <a:latin typeface="Lucida Console"/>
                <a:ea typeface="Lucida Console"/>
                <a:cs typeface="Lucida Console"/>
              </a:rPr>
              <a:t>  flip coin </a:t>
            </a:r>
            <a:r>
              <a:rPr lang="en-US" sz="2800" b="1" dirty="0" err="1">
                <a:latin typeface="Lucida Console"/>
                <a:ea typeface="Lucida Console"/>
                <a:cs typeface="Lucida Console"/>
              </a:rPr>
              <a:t>i</a:t>
            </a:r>
            <a:r>
              <a:rPr lang="en-US" sz="2800" dirty="0" smtClean="0">
                <a:latin typeface="Lucida Console"/>
                <a:ea typeface="Lucida Console"/>
                <a:cs typeface="Lucida Console"/>
              </a:rPr>
              <a:t> </a:t>
            </a:r>
            <a:r>
              <a:rPr lang="en-US" sz="2800" b="1" dirty="0" smtClean="0">
                <a:latin typeface="Lucida Console"/>
                <a:ea typeface="Lucida Console"/>
                <a:cs typeface="Lucida Console"/>
              </a:rPr>
              <a:t>m</a:t>
            </a:r>
            <a:r>
              <a:rPr lang="en-US" sz="2800" dirty="0" smtClean="0">
                <a:latin typeface="Lucida Console"/>
                <a:ea typeface="Lucida Console"/>
                <a:cs typeface="Lucida Console"/>
              </a:rPr>
              <a:t> </a:t>
            </a:r>
            <a:r>
              <a:rPr lang="en-US" sz="2800" dirty="0">
                <a:latin typeface="Lucida Console"/>
                <a:ea typeface="Lucida Console"/>
                <a:cs typeface="Lucida Console"/>
              </a:rPr>
              <a:t>times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2800" dirty="0">
                <a:latin typeface="Lucida Console"/>
                <a:ea typeface="Lucida Console"/>
                <a:cs typeface="Lucida Console"/>
              </a:rPr>
              <a:t>  </a:t>
            </a:r>
            <a:r>
              <a:rPr lang="en-US" sz="2800" b="1" dirty="0">
                <a:solidFill>
                  <a:srgbClr val="376092"/>
                </a:solidFill>
                <a:latin typeface="Lucida Console"/>
                <a:ea typeface="Lucida Console"/>
                <a:cs typeface="Lucida Console"/>
              </a:rPr>
              <a:t>if</a:t>
            </a:r>
            <a:r>
              <a:rPr lang="en-US" sz="2800" dirty="0">
                <a:latin typeface="Lucida Console"/>
                <a:ea typeface="Lucida Console"/>
                <a:cs typeface="Lucida Console"/>
              </a:rPr>
              <a:t> </a:t>
            </a:r>
            <a:r>
              <a:rPr lang="en-US" sz="2800" b="1" dirty="0" err="1">
                <a:latin typeface="Lucida Console"/>
                <a:ea typeface="Lucida Console"/>
                <a:cs typeface="Lucida Console"/>
              </a:rPr>
              <a:t>cond</a:t>
            </a:r>
            <a:r>
              <a:rPr lang="en-US" sz="2800" dirty="0">
                <a:latin typeface="Lucida Console"/>
                <a:ea typeface="Lucida Console"/>
                <a:cs typeface="Lucida Console"/>
              </a:rPr>
              <a:t>(): declare coin </a:t>
            </a:r>
            <a:r>
              <a:rPr lang="en-US" sz="2800" b="1" dirty="0" err="1">
                <a:latin typeface="Lucida Console"/>
                <a:ea typeface="Lucida Console"/>
                <a:cs typeface="Lucida Console"/>
              </a:rPr>
              <a:t>i</a:t>
            </a:r>
            <a:r>
              <a:rPr lang="en-US" sz="2800" dirty="0">
                <a:latin typeface="Lucida Console"/>
                <a:ea typeface="Lucida Console"/>
                <a:cs typeface="Lucida Console"/>
              </a:rPr>
              <a:t>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Lucida Console"/>
                <a:ea typeface="Lucida Console"/>
                <a:cs typeface="Lucida Console"/>
              </a:rPr>
              <a:t>heavy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2800" b="1" dirty="0">
                <a:solidFill>
                  <a:srgbClr val="376092"/>
                </a:solidFill>
                <a:latin typeface="Lucida Console"/>
                <a:ea typeface="Lucida Console"/>
                <a:cs typeface="Lucida Console"/>
              </a:rPr>
              <a:t>r</a:t>
            </a:r>
            <a:r>
              <a:rPr lang="en-US" sz="2800" b="1" dirty="0" smtClean="0">
                <a:solidFill>
                  <a:srgbClr val="376092"/>
                </a:solidFill>
                <a:latin typeface="Lucida Console"/>
                <a:ea typeface="Lucida Console"/>
                <a:cs typeface="Lucida Console"/>
              </a:rPr>
              <a:t>eturn</a:t>
            </a:r>
            <a:r>
              <a:rPr lang="en-US" sz="2800" dirty="0" smtClean="0">
                <a:latin typeface="Lucida Console"/>
                <a:ea typeface="Lucida Console"/>
                <a:cs typeface="Lucida Console"/>
              </a:rPr>
              <a:t> </a:t>
            </a:r>
            <a:r>
              <a:rPr lang="en-US" sz="2800" b="1" dirty="0" smtClean="0">
                <a:latin typeface="Lucida Console"/>
                <a:ea typeface="Lucida Console"/>
                <a:cs typeface="Lucida Console"/>
              </a:rPr>
              <a:t>null</a:t>
            </a:r>
            <a:endParaRPr lang="en-US" sz="2800" b="1" dirty="0">
              <a:latin typeface="Lucida Console"/>
              <a:ea typeface="Lucida Console"/>
              <a:cs typeface="Lucida Console"/>
            </a:endParaRP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48344" y="2149095"/>
            <a:ext cx="8229600" cy="470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sz="1900" dirty="0" smtClean="0">
              <a:latin typeface="Lucida Console"/>
              <a:ea typeface="Lucida Console"/>
              <a:cs typeface="Lucida Consol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01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an algorithm like this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3915"/>
            <a:ext cx="8229600" cy="51368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If parameters are </a:t>
            </a:r>
            <a:r>
              <a:rPr lang="en-US" i="1" dirty="0" smtClean="0"/>
              <a:t>known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                                        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0" y="2220685"/>
            <a:ext cx="3759200" cy="9652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96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an algorithm like this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368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If parameters are </a:t>
            </a:r>
            <a:r>
              <a:rPr lang="en-US" i="1" dirty="0" smtClean="0"/>
              <a:t>known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                                         </a:t>
            </a:r>
          </a:p>
          <a:p>
            <a:pPr marL="0" indent="0">
              <a:buNone/>
            </a:pPr>
            <a:r>
              <a:rPr lang="en-US" dirty="0" smtClean="0"/>
              <a:t>If parameters are </a:t>
            </a:r>
            <a:r>
              <a:rPr lang="en-US" i="1" dirty="0" smtClean="0"/>
              <a:t>unknown, </a:t>
            </a:r>
            <a:r>
              <a:rPr lang="en-US" dirty="0" smtClean="0"/>
              <a:t>however</a:t>
            </a:r>
            <a:r>
              <a:rPr lang="en-US" i="1" dirty="0" smtClean="0"/>
              <a:t>,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 smtClean="0"/>
              <a:t>for</a:t>
            </a:r>
            <a:r>
              <a:rPr lang="en-US" i="1" dirty="0" smtClean="0"/>
              <a:t> any fixed sample-size algorithm </a:t>
            </a:r>
            <a:r>
              <a:rPr lang="en-US" dirty="0" smtClean="0"/>
              <a:t>that underestimates m.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700" y="4021065"/>
            <a:ext cx="4292600" cy="1028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400" y="2220685"/>
            <a:ext cx="3759200" cy="9652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an algorithm like this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368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If parameters are </a:t>
            </a:r>
            <a:r>
              <a:rPr lang="en-US" i="1" dirty="0" smtClean="0"/>
              <a:t>known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                                         </a:t>
            </a:r>
          </a:p>
          <a:p>
            <a:pPr marL="0" indent="0">
              <a:buNone/>
            </a:pPr>
            <a:r>
              <a:rPr lang="en-US" dirty="0" smtClean="0"/>
              <a:t>If parameters are </a:t>
            </a:r>
            <a:r>
              <a:rPr lang="en-US" i="1" dirty="0" smtClean="0"/>
              <a:t>unknown, </a:t>
            </a:r>
            <a:r>
              <a:rPr lang="en-US" dirty="0" smtClean="0"/>
              <a:t>however</a:t>
            </a:r>
            <a:r>
              <a:rPr lang="en-US" i="1" dirty="0" smtClean="0"/>
              <a:t>,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 smtClean="0"/>
              <a:t>for</a:t>
            </a:r>
            <a:r>
              <a:rPr lang="en-US" i="1" dirty="0" smtClean="0"/>
              <a:t> any fixed sample-size algorithm </a:t>
            </a:r>
            <a:r>
              <a:rPr lang="en-US" dirty="0" smtClean="0"/>
              <a:t>that underestimates m.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700" y="4021065"/>
            <a:ext cx="4292600" cy="1028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400" y="2220685"/>
            <a:ext cx="3759200" cy="9652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427411" y="4463146"/>
            <a:ext cx="382210" cy="397932"/>
          </a:xfrm>
          <a:prstGeom prst="rect">
            <a:avLst/>
          </a:prstGeom>
          <a:noFill/>
          <a:ln w="5715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urved Connector 10"/>
          <p:cNvCxnSpPr/>
          <p:nvPr/>
        </p:nvCxnSpPr>
        <p:spPr>
          <a:xfrm rot="5400000">
            <a:off x="6261706" y="3104848"/>
            <a:ext cx="1712690" cy="1003911"/>
          </a:xfrm>
          <a:prstGeom prst="curvedConnector3">
            <a:avLst>
              <a:gd name="adj1" fmla="val 42232"/>
            </a:avLst>
          </a:prstGeom>
          <a:ln w="57150" cmpd="sng">
            <a:solidFill>
              <a:srgbClr val="C0504D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91050" y="1919462"/>
            <a:ext cx="2358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accent2"/>
                </a:solidFill>
              </a:rPr>
              <a:t>Quadratically</a:t>
            </a:r>
            <a:r>
              <a:rPr lang="en-US" sz="2400" b="1" dirty="0" smtClean="0">
                <a:solidFill>
                  <a:schemeClr val="accent2"/>
                </a:solidFill>
              </a:rPr>
              <a:t> Worse!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adaptive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  <a:latin typeface="Lucida Console"/>
                <a:cs typeface="Lucida Console"/>
              </a:rPr>
              <a:t>for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Lucida Console"/>
                <a:cs typeface="Lucida Console"/>
              </a:rPr>
              <a:t> </a:t>
            </a:r>
            <a:r>
              <a:rPr lang="en-US" sz="2200" b="1" dirty="0" err="1" smtClean="0">
                <a:latin typeface="Lucida Console"/>
                <a:cs typeface="Lucida Console"/>
              </a:rPr>
              <a:t>i</a:t>
            </a:r>
            <a:r>
              <a:rPr lang="en-US" sz="2200" dirty="0" smtClean="0">
                <a:latin typeface="Lucida Console"/>
                <a:cs typeface="Lucida Console"/>
              </a:rPr>
              <a:t> = 1 … </a:t>
            </a:r>
            <a:r>
              <a:rPr lang="en-US" sz="2200" b="1" dirty="0" smtClean="0">
                <a:latin typeface="Lucida Console"/>
                <a:cs typeface="Lucida Console"/>
              </a:rPr>
              <a:t>n</a:t>
            </a:r>
            <a:r>
              <a:rPr lang="en-US" sz="2200" dirty="0" smtClean="0">
                <a:latin typeface="Lucida Console"/>
                <a:cs typeface="Lucida Console"/>
              </a:rPr>
              <a:t>: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376092"/>
                </a:solidFill>
                <a:latin typeface="Lucida Console"/>
                <a:cs typeface="Lucida Console"/>
              </a:rPr>
              <a:t> </a:t>
            </a:r>
            <a:r>
              <a:rPr lang="en-US" sz="2200" b="1" dirty="0" smtClean="0">
                <a:solidFill>
                  <a:srgbClr val="376092"/>
                </a:solidFill>
                <a:latin typeface="Lucida Console"/>
                <a:cs typeface="Lucida Console"/>
              </a:rPr>
              <a:t> for</a:t>
            </a:r>
            <a:r>
              <a:rPr lang="en-US" sz="2200" dirty="0" smtClean="0">
                <a:solidFill>
                  <a:srgbClr val="376092"/>
                </a:solidFill>
                <a:latin typeface="Lucida Console"/>
                <a:cs typeface="Lucida Console"/>
              </a:rPr>
              <a:t> </a:t>
            </a:r>
            <a:r>
              <a:rPr lang="en-US" sz="2200" b="1" dirty="0" smtClean="0">
                <a:latin typeface="Lucida Console"/>
                <a:cs typeface="Lucida Console"/>
              </a:rPr>
              <a:t>j</a:t>
            </a:r>
            <a:r>
              <a:rPr lang="en-US" sz="2200" dirty="0" smtClean="0">
                <a:latin typeface="Lucida Console"/>
                <a:cs typeface="Lucida Console"/>
              </a:rPr>
              <a:t> = 1 … </a:t>
            </a:r>
            <a:r>
              <a:rPr lang="en-US" sz="2200" b="1" dirty="0" smtClean="0">
                <a:latin typeface="Lucida Console"/>
                <a:cs typeface="Lucida Console"/>
              </a:rPr>
              <a:t>m</a:t>
            </a:r>
            <a:r>
              <a:rPr lang="en-US" sz="2200" dirty="0" smtClean="0">
                <a:latin typeface="Lucida Console"/>
                <a:cs typeface="Lucida Console"/>
              </a:rPr>
              <a:t>:</a:t>
            </a:r>
          </a:p>
          <a:p>
            <a:pPr marL="0" indent="0">
              <a:buNone/>
            </a:pPr>
            <a:r>
              <a:rPr lang="en-US" sz="2200" dirty="0">
                <a:latin typeface="Lucida Console"/>
                <a:cs typeface="Lucida Console"/>
              </a:rPr>
              <a:t> </a:t>
            </a:r>
            <a:r>
              <a:rPr lang="en-US" sz="2200" dirty="0" smtClean="0">
                <a:latin typeface="Lucida Console"/>
                <a:cs typeface="Lucida Console"/>
              </a:rPr>
              <a:t>       := flip coin </a:t>
            </a:r>
            <a:r>
              <a:rPr lang="en-US" sz="2200" b="1" dirty="0" err="1" smtClean="0">
                <a:latin typeface="Lucida Console"/>
                <a:cs typeface="Lucida Console"/>
              </a:rPr>
              <a:t>i</a:t>
            </a:r>
            <a:r>
              <a:rPr lang="en-US" sz="2200" dirty="0" smtClean="0">
                <a:latin typeface="Lucida Console"/>
                <a:cs typeface="Lucida Console"/>
              </a:rPr>
              <a:t> for the </a:t>
            </a:r>
            <a:r>
              <a:rPr lang="en-US" sz="2200" b="1" dirty="0" err="1" smtClean="0">
                <a:latin typeface="Lucida Console"/>
                <a:cs typeface="Lucida Console"/>
              </a:rPr>
              <a:t>j</a:t>
            </a:r>
            <a:r>
              <a:rPr lang="en-US" sz="2200" dirty="0" err="1" smtClean="0">
                <a:latin typeface="Lucida Console"/>
                <a:cs typeface="Lucida Console"/>
              </a:rPr>
              <a:t>th</a:t>
            </a:r>
            <a:r>
              <a:rPr lang="en-US" sz="2200" dirty="0" smtClean="0">
                <a:latin typeface="Lucida Console"/>
                <a:cs typeface="Lucida Console"/>
              </a:rPr>
              <a:t> time.</a:t>
            </a:r>
          </a:p>
          <a:p>
            <a:pPr marL="0" indent="0">
              <a:lnSpc>
                <a:spcPct val="220000"/>
              </a:lnSpc>
              <a:buNone/>
            </a:pPr>
            <a:r>
              <a:rPr lang="en-US" b="1" dirty="0">
                <a:solidFill>
                  <a:srgbClr val="376092"/>
                </a:solidFill>
                <a:latin typeface="Lucida Console"/>
                <a:cs typeface="Lucida Console"/>
              </a:rPr>
              <a:t> </a:t>
            </a:r>
            <a:endParaRPr lang="en-US" dirty="0" smtClean="0">
              <a:latin typeface="Lucida Console"/>
              <a:cs typeface="Lucida Console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178" y="2475847"/>
            <a:ext cx="611112" cy="3726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97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adaptive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  <a:latin typeface="Lucida Console"/>
                <a:cs typeface="Lucida Console"/>
              </a:rPr>
              <a:t>for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Lucida Console"/>
                <a:cs typeface="Lucida Console"/>
              </a:rPr>
              <a:t> </a:t>
            </a:r>
            <a:r>
              <a:rPr lang="en-US" sz="2200" b="1" dirty="0" err="1" smtClean="0">
                <a:latin typeface="Lucida Console"/>
                <a:cs typeface="Lucida Console"/>
              </a:rPr>
              <a:t>i</a:t>
            </a:r>
            <a:r>
              <a:rPr lang="en-US" sz="2200" dirty="0" smtClean="0">
                <a:latin typeface="Lucida Console"/>
                <a:cs typeface="Lucida Console"/>
              </a:rPr>
              <a:t> = 1 … </a:t>
            </a:r>
            <a:r>
              <a:rPr lang="en-US" sz="2200" b="1" dirty="0" smtClean="0">
                <a:latin typeface="Lucida Console"/>
                <a:cs typeface="Lucida Console"/>
              </a:rPr>
              <a:t>n</a:t>
            </a:r>
            <a:r>
              <a:rPr lang="en-US" sz="2200" dirty="0" smtClean="0">
                <a:latin typeface="Lucida Console"/>
                <a:cs typeface="Lucida Console"/>
              </a:rPr>
              <a:t>: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376092"/>
                </a:solidFill>
                <a:latin typeface="Lucida Console"/>
                <a:cs typeface="Lucida Console"/>
              </a:rPr>
              <a:t> </a:t>
            </a:r>
            <a:r>
              <a:rPr lang="en-US" sz="2200" b="1" dirty="0" smtClean="0">
                <a:solidFill>
                  <a:srgbClr val="376092"/>
                </a:solidFill>
                <a:latin typeface="Lucida Console"/>
                <a:cs typeface="Lucida Console"/>
              </a:rPr>
              <a:t> for</a:t>
            </a:r>
            <a:r>
              <a:rPr lang="en-US" sz="2200" dirty="0" smtClean="0">
                <a:solidFill>
                  <a:srgbClr val="376092"/>
                </a:solidFill>
                <a:latin typeface="Lucida Console"/>
                <a:cs typeface="Lucida Console"/>
              </a:rPr>
              <a:t> </a:t>
            </a:r>
            <a:r>
              <a:rPr lang="en-US" sz="2200" b="1" dirty="0" smtClean="0">
                <a:latin typeface="Lucida Console"/>
                <a:cs typeface="Lucida Console"/>
              </a:rPr>
              <a:t>j</a:t>
            </a:r>
            <a:r>
              <a:rPr lang="en-US" sz="2200" dirty="0" smtClean="0">
                <a:latin typeface="Lucida Console"/>
                <a:cs typeface="Lucida Console"/>
              </a:rPr>
              <a:t> = 1 … </a:t>
            </a:r>
            <a:r>
              <a:rPr lang="en-US" sz="2200" b="1" dirty="0" smtClean="0">
                <a:latin typeface="Lucida Console"/>
                <a:cs typeface="Lucida Console"/>
              </a:rPr>
              <a:t>m</a:t>
            </a:r>
            <a:r>
              <a:rPr lang="en-US" sz="2200" dirty="0" smtClean="0">
                <a:latin typeface="Lucida Console"/>
                <a:cs typeface="Lucida Console"/>
              </a:rPr>
              <a:t>:</a:t>
            </a:r>
          </a:p>
          <a:p>
            <a:pPr marL="0" indent="0">
              <a:buNone/>
            </a:pPr>
            <a:r>
              <a:rPr lang="en-US" sz="2200" dirty="0">
                <a:latin typeface="Lucida Console"/>
                <a:cs typeface="Lucida Console"/>
              </a:rPr>
              <a:t> </a:t>
            </a:r>
            <a:r>
              <a:rPr lang="en-US" sz="2200" dirty="0" smtClean="0">
                <a:latin typeface="Lucida Console"/>
                <a:cs typeface="Lucida Console"/>
              </a:rPr>
              <a:t>       := flip coin </a:t>
            </a:r>
            <a:r>
              <a:rPr lang="en-US" sz="2200" b="1" dirty="0" err="1" smtClean="0">
                <a:latin typeface="Lucida Console"/>
                <a:cs typeface="Lucida Console"/>
              </a:rPr>
              <a:t>i</a:t>
            </a:r>
            <a:r>
              <a:rPr lang="en-US" sz="2200" dirty="0" smtClean="0">
                <a:latin typeface="Lucida Console"/>
                <a:cs typeface="Lucida Console"/>
              </a:rPr>
              <a:t> for the </a:t>
            </a:r>
            <a:r>
              <a:rPr lang="en-US" sz="2200" b="1" dirty="0" err="1" smtClean="0">
                <a:latin typeface="Lucida Console"/>
                <a:cs typeface="Lucida Console"/>
              </a:rPr>
              <a:t>j</a:t>
            </a:r>
            <a:r>
              <a:rPr lang="en-US" sz="2200" dirty="0" err="1" smtClean="0">
                <a:latin typeface="Lucida Console"/>
                <a:cs typeface="Lucida Console"/>
              </a:rPr>
              <a:t>th</a:t>
            </a:r>
            <a:r>
              <a:rPr lang="en-US" sz="2200" dirty="0" smtClean="0">
                <a:latin typeface="Lucida Console"/>
                <a:cs typeface="Lucida Console"/>
              </a:rPr>
              <a:t> time.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200" b="1" dirty="0">
                <a:solidFill>
                  <a:srgbClr val="376092"/>
                </a:solidFill>
                <a:latin typeface="Lucida Console"/>
                <a:cs typeface="Lucida Console"/>
              </a:rPr>
              <a:t> </a:t>
            </a:r>
            <a:r>
              <a:rPr lang="en-US" sz="2200" b="1" dirty="0" smtClean="0">
                <a:solidFill>
                  <a:srgbClr val="376092"/>
                </a:solidFill>
                <a:latin typeface="Lucida Console"/>
                <a:cs typeface="Lucida Console"/>
              </a:rPr>
              <a:t>   if</a:t>
            </a:r>
            <a:r>
              <a:rPr lang="en-US" sz="2200" dirty="0" smtClean="0">
                <a:latin typeface="Lucida Console"/>
                <a:cs typeface="Lucida Console"/>
              </a:rPr>
              <a:t>                 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200" dirty="0">
                <a:latin typeface="Lucida Console"/>
                <a:cs typeface="Lucida Console"/>
              </a:rPr>
              <a:t> </a:t>
            </a:r>
            <a:r>
              <a:rPr lang="en-US" sz="2200" dirty="0" smtClean="0">
                <a:latin typeface="Lucida Console"/>
                <a:cs typeface="Lucida Console"/>
              </a:rPr>
              <a:t>     declare coin </a:t>
            </a:r>
            <a:r>
              <a:rPr lang="en-US" sz="2200" b="1" dirty="0" err="1" smtClean="0">
                <a:latin typeface="Lucida Console"/>
                <a:cs typeface="Lucida Console"/>
              </a:rPr>
              <a:t>i</a:t>
            </a:r>
            <a:r>
              <a:rPr lang="en-US" sz="2200" dirty="0" smtClean="0">
                <a:latin typeface="Lucida Console"/>
                <a:cs typeface="Lucida Console"/>
              </a:rPr>
              <a:t> </a:t>
            </a:r>
            <a:r>
              <a:rPr lang="en-US" sz="2200" b="1" dirty="0" smtClean="0">
                <a:solidFill>
                  <a:schemeClr val="accent5">
                    <a:lumMod val="75000"/>
                  </a:schemeClr>
                </a:solidFill>
                <a:latin typeface="Lucida Console"/>
                <a:cs typeface="Lucida Console"/>
              </a:rPr>
              <a:t>heavy</a:t>
            </a:r>
          </a:p>
          <a:p>
            <a:pPr marL="0" indent="0">
              <a:lnSpc>
                <a:spcPct val="140000"/>
              </a:lnSpc>
              <a:buNone/>
            </a:pPr>
            <a:endParaRPr lang="en-US" dirty="0" smtClean="0">
              <a:latin typeface="Lucida Console"/>
              <a:cs typeface="Lucida Console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178" y="2475847"/>
            <a:ext cx="611112" cy="3726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290" y="2816370"/>
            <a:ext cx="2514600" cy="952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52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adaptive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  <a:latin typeface="Lucida Console"/>
                <a:cs typeface="Lucida Console"/>
              </a:rPr>
              <a:t>for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Lucida Console"/>
                <a:cs typeface="Lucida Console"/>
              </a:rPr>
              <a:t> </a:t>
            </a:r>
            <a:r>
              <a:rPr lang="en-US" sz="2200" b="1" dirty="0" err="1" smtClean="0">
                <a:latin typeface="Lucida Console"/>
                <a:cs typeface="Lucida Console"/>
              </a:rPr>
              <a:t>i</a:t>
            </a:r>
            <a:r>
              <a:rPr lang="en-US" sz="2200" dirty="0" smtClean="0">
                <a:latin typeface="Lucida Console"/>
                <a:cs typeface="Lucida Console"/>
              </a:rPr>
              <a:t> = 1 … </a:t>
            </a:r>
            <a:r>
              <a:rPr lang="en-US" sz="2200" b="1" dirty="0" smtClean="0">
                <a:latin typeface="Lucida Console"/>
                <a:cs typeface="Lucida Console"/>
              </a:rPr>
              <a:t>n</a:t>
            </a:r>
            <a:r>
              <a:rPr lang="en-US" sz="2200" dirty="0" smtClean="0">
                <a:latin typeface="Lucida Console"/>
                <a:cs typeface="Lucida Console"/>
              </a:rPr>
              <a:t>: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376092"/>
                </a:solidFill>
                <a:latin typeface="Lucida Console"/>
                <a:cs typeface="Lucida Console"/>
              </a:rPr>
              <a:t> </a:t>
            </a:r>
            <a:r>
              <a:rPr lang="en-US" sz="2200" b="1" dirty="0" smtClean="0">
                <a:solidFill>
                  <a:srgbClr val="376092"/>
                </a:solidFill>
                <a:latin typeface="Lucida Console"/>
                <a:cs typeface="Lucida Console"/>
              </a:rPr>
              <a:t> for</a:t>
            </a:r>
            <a:r>
              <a:rPr lang="en-US" sz="2200" dirty="0" smtClean="0">
                <a:solidFill>
                  <a:srgbClr val="376092"/>
                </a:solidFill>
                <a:latin typeface="Lucida Console"/>
                <a:cs typeface="Lucida Console"/>
              </a:rPr>
              <a:t> </a:t>
            </a:r>
            <a:r>
              <a:rPr lang="en-US" sz="2200" b="1" dirty="0" smtClean="0">
                <a:latin typeface="Lucida Console"/>
                <a:cs typeface="Lucida Console"/>
              </a:rPr>
              <a:t>j</a:t>
            </a:r>
            <a:r>
              <a:rPr lang="en-US" sz="2200" dirty="0" smtClean="0">
                <a:latin typeface="Lucida Console"/>
                <a:cs typeface="Lucida Console"/>
              </a:rPr>
              <a:t> = 1 … </a:t>
            </a:r>
            <a:r>
              <a:rPr lang="en-US" sz="2200" b="1" dirty="0" smtClean="0">
                <a:latin typeface="Lucida Console"/>
                <a:cs typeface="Lucida Console"/>
              </a:rPr>
              <a:t>m</a:t>
            </a:r>
            <a:r>
              <a:rPr lang="en-US" sz="2200" dirty="0" smtClean="0">
                <a:latin typeface="Lucida Console"/>
                <a:cs typeface="Lucida Console"/>
              </a:rPr>
              <a:t>:</a:t>
            </a:r>
          </a:p>
          <a:p>
            <a:pPr marL="0" indent="0">
              <a:buNone/>
            </a:pPr>
            <a:r>
              <a:rPr lang="en-US" sz="2200" dirty="0">
                <a:latin typeface="Lucida Console"/>
                <a:cs typeface="Lucida Console"/>
              </a:rPr>
              <a:t> </a:t>
            </a:r>
            <a:r>
              <a:rPr lang="en-US" sz="2200" dirty="0" smtClean="0">
                <a:latin typeface="Lucida Console"/>
                <a:cs typeface="Lucida Console"/>
              </a:rPr>
              <a:t>       := flip coin </a:t>
            </a:r>
            <a:r>
              <a:rPr lang="en-US" sz="2200" b="1" dirty="0" err="1" smtClean="0">
                <a:latin typeface="Lucida Console"/>
                <a:cs typeface="Lucida Console"/>
              </a:rPr>
              <a:t>i</a:t>
            </a:r>
            <a:r>
              <a:rPr lang="en-US" sz="2200" dirty="0" smtClean="0">
                <a:latin typeface="Lucida Console"/>
                <a:cs typeface="Lucida Console"/>
              </a:rPr>
              <a:t> for the </a:t>
            </a:r>
            <a:r>
              <a:rPr lang="en-US" sz="2200" b="1" dirty="0" err="1" smtClean="0">
                <a:latin typeface="Lucida Console"/>
                <a:cs typeface="Lucida Console"/>
              </a:rPr>
              <a:t>j</a:t>
            </a:r>
            <a:r>
              <a:rPr lang="en-US" sz="2200" dirty="0" err="1" smtClean="0">
                <a:latin typeface="Lucida Console"/>
                <a:cs typeface="Lucida Console"/>
              </a:rPr>
              <a:t>th</a:t>
            </a:r>
            <a:r>
              <a:rPr lang="en-US" sz="2200" dirty="0" smtClean="0">
                <a:latin typeface="Lucida Console"/>
                <a:cs typeface="Lucida Console"/>
              </a:rPr>
              <a:t> time.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200" b="1" dirty="0">
                <a:solidFill>
                  <a:srgbClr val="376092"/>
                </a:solidFill>
                <a:latin typeface="Lucida Console"/>
                <a:cs typeface="Lucida Console"/>
              </a:rPr>
              <a:t> </a:t>
            </a:r>
            <a:r>
              <a:rPr lang="en-US" sz="2200" b="1" dirty="0" smtClean="0">
                <a:solidFill>
                  <a:srgbClr val="376092"/>
                </a:solidFill>
                <a:latin typeface="Lucida Console"/>
                <a:cs typeface="Lucida Console"/>
              </a:rPr>
              <a:t>   if</a:t>
            </a:r>
            <a:r>
              <a:rPr lang="en-US" sz="2200" dirty="0" smtClean="0">
                <a:latin typeface="Lucida Console"/>
                <a:cs typeface="Lucida Console"/>
              </a:rPr>
              <a:t>                 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200" dirty="0">
                <a:latin typeface="Lucida Console"/>
                <a:cs typeface="Lucida Console"/>
              </a:rPr>
              <a:t> </a:t>
            </a:r>
            <a:r>
              <a:rPr lang="en-US" sz="2200" dirty="0" smtClean="0">
                <a:latin typeface="Lucida Console"/>
                <a:cs typeface="Lucida Console"/>
              </a:rPr>
              <a:t>     declare coin </a:t>
            </a:r>
            <a:r>
              <a:rPr lang="en-US" sz="2200" b="1" dirty="0" err="1" smtClean="0">
                <a:latin typeface="Lucida Console"/>
                <a:cs typeface="Lucida Console"/>
              </a:rPr>
              <a:t>i</a:t>
            </a:r>
            <a:r>
              <a:rPr lang="en-US" sz="2200" dirty="0" smtClean="0">
                <a:latin typeface="Lucida Console"/>
                <a:cs typeface="Lucida Console"/>
              </a:rPr>
              <a:t> </a:t>
            </a:r>
            <a:r>
              <a:rPr lang="en-US" sz="2200" b="1" dirty="0" smtClean="0">
                <a:solidFill>
                  <a:schemeClr val="accent5">
                    <a:lumMod val="75000"/>
                  </a:schemeClr>
                </a:solidFill>
                <a:latin typeface="Lucida Console"/>
                <a:cs typeface="Lucida Console"/>
              </a:rPr>
              <a:t>heavy</a:t>
            </a:r>
          </a:p>
          <a:p>
            <a:pPr marL="0" indent="0">
              <a:lnSpc>
                <a:spcPct val="140000"/>
              </a:lnSpc>
              <a:buNone/>
            </a:pPr>
            <a:endParaRPr lang="en-US" dirty="0" smtClean="0">
              <a:latin typeface="Lucida Console"/>
              <a:cs typeface="Lucida Console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178" y="2475847"/>
            <a:ext cx="611112" cy="3726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290" y="2816370"/>
            <a:ext cx="2514600" cy="952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77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adaptive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Lucida Console"/>
                <a:cs typeface="Lucida Console"/>
              </a:rPr>
              <a:t>for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Lucida Console"/>
                <a:cs typeface="Lucida Console"/>
              </a:rPr>
              <a:t> </a:t>
            </a:r>
            <a:r>
              <a:rPr lang="en-US" b="1" dirty="0" err="1" smtClean="0">
                <a:latin typeface="Lucida Console"/>
                <a:cs typeface="Lucida Console"/>
              </a:rPr>
              <a:t>i</a:t>
            </a:r>
            <a:r>
              <a:rPr lang="en-US" dirty="0" smtClean="0">
                <a:latin typeface="Lucida Console"/>
                <a:cs typeface="Lucida Console"/>
              </a:rPr>
              <a:t> = 1 … </a:t>
            </a:r>
            <a:r>
              <a:rPr lang="en-US" b="1" dirty="0" smtClean="0">
                <a:latin typeface="Lucida Console"/>
                <a:cs typeface="Lucida Console"/>
              </a:rPr>
              <a:t>n</a:t>
            </a:r>
            <a:r>
              <a:rPr lang="en-US" dirty="0" smtClean="0">
                <a:latin typeface="Lucida Console"/>
                <a:cs typeface="Lucida Console"/>
              </a:rPr>
              <a:t>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solidFill>
                  <a:srgbClr val="376092"/>
                </a:solidFill>
                <a:latin typeface="Lucida Console"/>
                <a:cs typeface="Lucida Console"/>
              </a:rPr>
              <a:t> </a:t>
            </a:r>
            <a:r>
              <a:rPr lang="en-US" b="1" dirty="0" smtClean="0">
                <a:solidFill>
                  <a:srgbClr val="376092"/>
                </a:solidFill>
                <a:latin typeface="Lucida Console"/>
                <a:cs typeface="Lucida Console"/>
              </a:rPr>
              <a:t> for</a:t>
            </a:r>
            <a:r>
              <a:rPr lang="en-US" dirty="0" smtClean="0">
                <a:solidFill>
                  <a:srgbClr val="376092"/>
                </a:solidFill>
                <a:latin typeface="Lucida Console"/>
                <a:cs typeface="Lucida Console"/>
              </a:rPr>
              <a:t> </a:t>
            </a:r>
            <a:r>
              <a:rPr lang="en-US" b="1" dirty="0" smtClean="0">
                <a:latin typeface="Lucida Console"/>
                <a:cs typeface="Lucida Console"/>
              </a:rPr>
              <a:t>j</a:t>
            </a:r>
            <a:r>
              <a:rPr lang="en-US" dirty="0" smtClean="0">
                <a:latin typeface="Lucida Console"/>
                <a:cs typeface="Lucida Console"/>
              </a:rPr>
              <a:t> = 1 … </a:t>
            </a:r>
            <a:r>
              <a:rPr lang="en-US" b="1" dirty="0" smtClean="0">
                <a:latin typeface="Lucida Console"/>
                <a:cs typeface="Lucida Console"/>
              </a:rPr>
              <a:t>m</a:t>
            </a:r>
            <a:r>
              <a:rPr lang="en-US" dirty="0" smtClean="0">
                <a:latin typeface="Lucida Console"/>
                <a:cs typeface="Lucida Console"/>
              </a:rPr>
              <a:t>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       := flip coin </a:t>
            </a:r>
            <a:r>
              <a:rPr lang="en-US" b="1" dirty="0" err="1" smtClean="0">
                <a:latin typeface="Lucida Console"/>
                <a:cs typeface="Lucida Console"/>
              </a:rPr>
              <a:t>i</a:t>
            </a:r>
            <a:r>
              <a:rPr lang="en-US" dirty="0" smtClean="0">
                <a:latin typeface="Lucida Console"/>
                <a:cs typeface="Lucida Console"/>
              </a:rPr>
              <a:t> for the </a:t>
            </a:r>
            <a:r>
              <a:rPr lang="en-US" b="1" dirty="0" err="1" smtClean="0">
                <a:latin typeface="Lucida Console"/>
                <a:cs typeface="Lucida Console"/>
              </a:rPr>
              <a:t>j</a:t>
            </a:r>
            <a:r>
              <a:rPr lang="en-US" dirty="0" err="1" smtClean="0">
                <a:latin typeface="Lucida Console"/>
                <a:cs typeface="Lucida Console"/>
              </a:rPr>
              <a:t>th</a:t>
            </a:r>
            <a:r>
              <a:rPr lang="en-US" dirty="0" smtClean="0">
                <a:latin typeface="Lucida Console"/>
                <a:cs typeface="Lucida Console"/>
              </a:rPr>
              <a:t> time.</a:t>
            </a:r>
          </a:p>
          <a:p>
            <a:pPr marL="0" indent="0">
              <a:lnSpc>
                <a:spcPct val="220000"/>
              </a:lnSpc>
              <a:buNone/>
            </a:pPr>
            <a:r>
              <a:rPr lang="en-US" b="1" dirty="0">
                <a:solidFill>
                  <a:srgbClr val="376092"/>
                </a:solidFill>
                <a:latin typeface="Lucida Console"/>
                <a:cs typeface="Lucida Console"/>
              </a:rPr>
              <a:t> </a:t>
            </a:r>
            <a:r>
              <a:rPr lang="en-US" b="1" dirty="0" smtClean="0">
                <a:solidFill>
                  <a:srgbClr val="376092"/>
                </a:solidFill>
                <a:latin typeface="Lucida Console"/>
                <a:cs typeface="Lucida Console"/>
              </a:rPr>
              <a:t>   if</a:t>
            </a:r>
            <a:r>
              <a:rPr lang="en-US" dirty="0" smtClean="0">
                <a:latin typeface="Lucida Console"/>
                <a:cs typeface="Lucida Console"/>
              </a:rPr>
              <a:t>                 :</a:t>
            </a:r>
          </a:p>
          <a:p>
            <a:pPr marL="0" indent="0">
              <a:lnSpc>
                <a:spcPct val="220000"/>
              </a:lnSpc>
              <a:buNone/>
            </a:pPr>
            <a:r>
              <a:rPr lang="en-US" dirty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     declare coin </a:t>
            </a:r>
            <a:r>
              <a:rPr lang="en-US" b="1" dirty="0" err="1" smtClean="0">
                <a:latin typeface="Lucida Console"/>
                <a:cs typeface="Lucida Console"/>
              </a:rPr>
              <a:t>i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  <a:latin typeface="Lucida Console"/>
                <a:cs typeface="Lucida Console"/>
              </a:rPr>
              <a:t>heavy</a:t>
            </a:r>
          </a:p>
          <a:p>
            <a:pPr marL="0" indent="0">
              <a:lnSpc>
                <a:spcPct val="220000"/>
              </a:lnSpc>
              <a:buNone/>
            </a:pPr>
            <a:r>
              <a:rPr lang="en-US" b="1" dirty="0">
                <a:solidFill>
                  <a:srgbClr val="376092"/>
                </a:solidFill>
                <a:latin typeface="Lucida Console"/>
                <a:cs typeface="Lucida Console"/>
              </a:rPr>
              <a:t> </a:t>
            </a:r>
            <a:r>
              <a:rPr lang="en-US" b="1" dirty="0" smtClean="0">
                <a:solidFill>
                  <a:srgbClr val="376092"/>
                </a:solidFill>
                <a:latin typeface="Lucida Console"/>
                <a:cs typeface="Lucida Console"/>
              </a:rPr>
              <a:t>   else if</a:t>
            </a:r>
            <a:r>
              <a:rPr lang="en-US" dirty="0" smtClean="0">
                <a:latin typeface="Lucida Console"/>
                <a:cs typeface="Lucida Console"/>
              </a:rPr>
              <a:t>                :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b="1" dirty="0" smtClean="0">
                <a:solidFill>
                  <a:srgbClr val="376092"/>
                </a:solidFill>
                <a:latin typeface="Lucida Console"/>
                <a:cs typeface="Lucida Console"/>
              </a:rPr>
              <a:t>      break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b="1" dirty="0" smtClean="0">
                <a:solidFill>
                  <a:srgbClr val="376092"/>
                </a:solidFill>
                <a:latin typeface="Lucida Console"/>
                <a:cs typeface="Lucida Console"/>
              </a:rPr>
              <a:t>output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b="1" dirty="0" smtClean="0">
                <a:latin typeface="Lucida Console"/>
                <a:cs typeface="Lucida Console"/>
              </a:rPr>
              <a:t>null</a:t>
            </a:r>
          </a:p>
          <a:p>
            <a:pPr marL="0" indent="0">
              <a:lnSpc>
                <a:spcPct val="140000"/>
              </a:lnSpc>
              <a:buNone/>
            </a:pPr>
            <a:endParaRPr lang="en-US" dirty="0" smtClean="0">
              <a:latin typeface="Lucida Console"/>
              <a:cs typeface="Lucida Console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178" y="2475847"/>
            <a:ext cx="611112" cy="3726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290" y="2816370"/>
            <a:ext cx="2514600" cy="952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985" y="4288970"/>
            <a:ext cx="2501900" cy="952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2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ariol">
      <a:majorFont>
        <a:latin typeface="Bariol Bold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Bariol Regular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21159</TotalTime>
  <Words>2792</Words>
  <Application>Microsoft Macintosh PowerPoint</Application>
  <PresentationFormat>On-screen Show (4:3)</PresentationFormat>
  <Paragraphs>970</Paragraphs>
  <Slides>104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7" baseType="lpstr">
      <vt:lpstr>Arial Narrow</vt:lpstr>
      <vt:lpstr>Bariol Bold</vt:lpstr>
      <vt:lpstr>Bariol Regular</vt:lpstr>
      <vt:lpstr>Calibri</vt:lpstr>
      <vt:lpstr>Chalkduster</vt:lpstr>
      <vt:lpstr>Gill Sans</vt:lpstr>
      <vt:lpstr>Gotham Bold</vt:lpstr>
      <vt:lpstr>Lucida Console</vt:lpstr>
      <vt:lpstr>Symbol</vt:lpstr>
      <vt:lpstr>Wingdings</vt:lpstr>
      <vt:lpstr>Zapf Dingbats</vt:lpstr>
      <vt:lpstr>Arial</vt:lpstr>
      <vt:lpstr>Office Theme</vt:lpstr>
      <vt:lpstr>Designing Performant Systems for Human-Powered Data Analysis</vt:lpstr>
      <vt:lpstr>Today’s systems need labeled data, fast.</vt:lpstr>
      <vt:lpstr>Supervised learning</vt:lpstr>
      <vt:lpstr>Data cleaning</vt:lpstr>
      <vt:lpstr>Structured data extraction</vt:lpstr>
      <vt:lpstr>Real-time applications</vt:lpstr>
      <vt:lpstr>Humans process a lot of data</vt:lpstr>
      <vt:lpstr>Enter the microtask</vt:lpstr>
      <vt:lpstr>Problem: crowds are not fast</vt:lpstr>
      <vt:lpstr>Problem: crowds are not fast</vt:lpstr>
      <vt:lpstr>Problem: crowds are not fast</vt:lpstr>
      <vt:lpstr>Problem: crowds are not fast</vt:lpstr>
      <vt:lpstr>Our challenge</vt:lpstr>
      <vt:lpstr>Our challenge</vt:lpstr>
      <vt:lpstr>Solution: performant crowd systems</vt:lpstr>
      <vt:lpstr>PowerPoint Presentation</vt:lpstr>
      <vt:lpstr>PowerPoint Presentation</vt:lpstr>
      <vt:lpstr>Solution: performant crowd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Implementation</vt:lpstr>
      <vt:lpstr>Attacking latency</vt:lpstr>
      <vt:lpstr>Attacking latency</vt:lpstr>
      <vt:lpstr>Reducing batch time</vt:lpstr>
      <vt:lpstr>Reducing batch time: tail latency</vt:lpstr>
      <vt:lpstr>Reducing batch time: tail latency</vt:lpstr>
      <vt:lpstr>Reducing batch time: tail latency</vt:lpstr>
      <vt:lpstr>Reducing batch time: tail latency</vt:lpstr>
      <vt:lpstr>Reducing batch time: avg. latency</vt:lpstr>
      <vt:lpstr>Reducing batch time: avg. latency</vt:lpstr>
      <vt:lpstr>Reducing batch time: avg. latency</vt:lpstr>
      <vt:lpstr>Reducing batch time: avg. latency</vt:lpstr>
      <vt:lpstr>Reducing batch time: avg. latency</vt:lpstr>
      <vt:lpstr>Evaluating CLAMShell</vt:lpstr>
      <vt:lpstr>Effects of straggler mitigation</vt:lpstr>
      <vt:lpstr>End-to-end performance</vt:lpstr>
      <vt:lpstr>PowerPoint Presentation</vt:lpstr>
      <vt:lpstr>Solution: performant crowd systems</vt:lpstr>
      <vt:lpstr>Improving pool maintenance</vt:lpstr>
      <vt:lpstr>Can we do better?</vt:lpstr>
      <vt:lpstr>PowerPoint Presentation</vt:lpstr>
      <vt:lpstr>Solution: Performant Crowd Systems</vt:lpstr>
      <vt:lpstr>Multi-tenant crowds</vt:lpstr>
      <vt:lpstr>Multi-tenant crowds</vt:lpstr>
      <vt:lpstr>Multi-tenant crowds</vt:lpstr>
      <vt:lpstr>Multi-tenant crowds</vt:lpstr>
      <vt:lpstr>Managing a worker pool</vt:lpstr>
      <vt:lpstr>System model</vt:lpstr>
      <vt:lpstr>System model</vt:lpstr>
      <vt:lpstr>System model</vt:lpstr>
      <vt:lpstr>System model</vt:lpstr>
      <vt:lpstr>System model</vt:lpstr>
      <vt:lpstr>Autoscaling the pool</vt:lpstr>
      <vt:lpstr>Queuing theory: the easy bits</vt:lpstr>
      <vt:lpstr>Control theory: the easy bits</vt:lpstr>
      <vt:lpstr>PowerPoint Presentation</vt:lpstr>
      <vt:lpstr>Cross-pool transfers</vt:lpstr>
      <vt:lpstr>Cross-pool transfers: performance</vt:lpstr>
      <vt:lpstr>Cross-pool transfers: performance</vt:lpstr>
      <vt:lpstr>Cross-pool transfers: performance</vt:lpstr>
      <vt:lpstr>Cross-pool transfers: performance</vt:lpstr>
      <vt:lpstr>Cross-pool transfers: preferences</vt:lpstr>
      <vt:lpstr>Putting it together</vt:lpstr>
      <vt:lpstr>Putting it together</vt:lpstr>
      <vt:lpstr>Putting it together</vt:lpstr>
      <vt:lpstr>Putting it together</vt:lpstr>
      <vt:lpstr>Evaluation: cross-pool transfers</vt:lpstr>
      <vt:lpstr>Evaluation: end-to-end</vt:lpstr>
      <vt:lpstr>Cioppino: summary</vt:lpstr>
      <vt:lpstr>Conclusion: performant crowd systems</vt:lpstr>
      <vt:lpstr>Thanks!</vt:lpstr>
      <vt:lpstr>PowerPoint Presentation</vt:lpstr>
      <vt:lpstr>Backup Slides</vt:lpstr>
      <vt:lpstr>Latency and quality control</vt:lpstr>
      <vt:lpstr>Motivation from Data Cleaning</vt:lpstr>
      <vt:lpstr>Motivation from Data Cleaning</vt:lpstr>
      <vt:lpstr>Motivation from Data Cleaning</vt:lpstr>
      <vt:lpstr>Motivation from Data Cleaning</vt:lpstr>
      <vt:lpstr>The Most Biased Coin Problem</vt:lpstr>
      <vt:lpstr>Intuition</vt:lpstr>
      <vt:lpstr>Existing algorithms</vt:lpstr>
      <vt:lpstr>Existing algorithms</vt:lpstr>
      <vt:lpstr>Can we keep things simple?</vt:lpstr>
      <vt:lpstr>Does an algorithm like this work?</vt:lpstr>
      <vt:lpstr>Does an algorithm like this work?</vt:lpstr>
      <vt:lpstr>Does an algorithm like this work?</vt:lpstr>
      <vt:lpstr>Our adaptive algorithm</vt:lpstr>
      <vt:lpstr>Our adaptive algorithm</vt:lpstr>
      <vt:lpstr>Our adaptive algorithm</vt:lpstr>
      <vt:lpstr>Our adaptive algorithm</vt:lpstr>
      <vt:lpstr>Our adaptive algorithm</vt:lpstr>
      <vt:lpstr>Handling unknown parameters</vt:lpstr>
      <vt:lpstr>Complexity</vt:lpstr>
      <vt:lpstr>Complexity</vt:lpstr>
      <vt:lpstr>Complexity</vt:lpstr>
    </vt:vector>
  </TitlesOfParts>
  <Company>UC Berkeley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Argonaut:  Macrotask Crowdsourcing for Complex Data Processing</dc:title>
  <dc:creator>Daniel Haas</dc:creator>
  <cp:lastModifiedBy>Daniel Haas</cp:lastModifiedBy>
  <cp:revision>259</cp:revision>
  <cp:lastPrinted>2016-04-05T20:08:38Z</cp:lastPrinted>
  <dcterms:created xsi:type="dcterms:W3CDTF">2015-08-06T18:06:01Z</dcterms:created>
  <dcterms:modified xsi:type="dcterms:W3CDTF">2017-05-16T14:32:21Z</dcterms:modified>
</cp:coreProperties>
</file>